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896" r:id="rId2"/>
    <p:sldId id="257" r:id="rId3"/>
    <p:sldId id="259" r:id="rId4"/>
    <p:sldId id="260" r:id="rId5"/>
    <p:sldId id="261" r:id="rId6"/>
    <p:sldId id="262" r:id="rId7"/>
    <p:sldId id="263" r:id="rId8"/>
    <p:sldId id="264" r:id="rId9"/>
    <p:sldId id="265" r:id="rId10"/>
    <p:sldId id="266" r:id="rId11"/>
    <p:sldId id="267" r:id="rId12"/>
    <p:sldId id="268" r:id="rId13"/>
    <p:sldId id="279" r:id="rId14"/>
    <p:sldId id="282"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1" d="100"/>
          <a:sy n="31" d="100"/>
        </p:scale>
        <p:origin x="83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View of beach and sea from a grassy sand dune"/>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7" name="Click to Edit Master Title Style"/>
          <p:cNvSpPr txBox="1">
            <a:spLocks noGrp="1"/>
          </p:cNvSpPr>
          <p:nvPr>
            <p:ph type="title" hasCustomPrompt="1"/>
          </p:nvPr>
        </p:nvSpPr>
        <p:spPr>
          <a:xfrm>
            <a:off x="1729156" y="0"/>
            <a:ext cx="21031201" cy="2651126"/>
          </a:xfrm>
          <a:prstGeom prst="rect">
            <a:avLst/>
          </a:prstGeom>
        </p:spPr>
        <p:txBody>
          <a:bodyPr lIns="91439" tIns="91439" rIns="91439" bIns="91439"/>
          <a:lstStyle>
            <a:lvl1pPr algn="l" defTabSz="1828800">
              <a:lnSpc>
                <a:spcPct val="90000"/>
              </a:lnSpc>
              <a:defRPr sz="5000">
                <a:solidFill>
                  <a:srgbClr val="14406B"/>
                </a:solidFill>
              </a:defRPr>
            </a:lvl1pPr>
          </a:lstStyle>
          <a:p>
            <a:r>
              <a:t>Click to Edit Master Title Style</a:t>
            </a:r>
          </a:p>
        </p:txBody>
      </p:sp>
      <p:sp>
        <p:nvSpPr>
          <p:cNvPr id="118" name="Body Level One…"/>
          <p:cNvSpPr txBox="1">
            <a:spLocks noGrp="1"/>
          </p:cNvSpPr>
          <p:nvPr>
            <p:ph type="body" idx="1"/>
          </p:nvPr>
        </p:nvSpPr>
        <p:spPr>
          <a:xfrm>
            <a:off x="1676400" y="3651250"/>
            <a:ext cx="21031200" cy="8702676"/>
          </a:xfrm>
          <a:prstGeom prst="rect">
            <a:avLst/>
          </a:prstGeom>
        </p:spPr>
        <p:txBody>
          <a:bodyPr lIns="91439" tIns="91439" rIns="91439" bIns="91439" anchor="t"/>
          <a:lstStyle>
            <a:lvl1pPr marL="457200" indent="-457200" defTabSz="1828800">
              <a:lnSpc>
                <a:spcPct val="90000"/>
              </a:lnSpc>
              <a:spcBef>
                <a:spcPts val="2000"/>
              </a:spcBef>
              <a:buSzPct val="100000"/>
              <a:buFont typeface="Arial"/>
              <a:defRPr sz="5600">
                <a:latin typeface="+mj-lt"/>
                <a:ea typeface="+mj-ea"/>
                <a:cs typeface="+mj-cs"/>
                <a:sym typeface="Helvetica"/>
              </a:defRPr>
            </a:lvl1pPr>
            <a:lvl2pPr marL="990600" indent="-533400" defTabSz="1828800">
              <a:lnSpc>
                <a:spcPct val="90000"/>
              </a:lnSpc>
              <a:spcBef>
                <a:spcPts val="2000"/>
              </a:spcBef>
              <a:buSzPct val="100000"/>
              <a:buFont typeface="Arial"/>
              <a:defRPr sz="5600">
                <a:latin typeface="+mj-lt"/>
                <a:ea typeface="+mj-ea"/>
                <a:cs typeface="+mj-cs"/>
                <a:sym typeface="Helvetica"/>
              </a:defRPr>
            </a:lvl2pPr>
            <a:lvl3pPr marL="1554479" indent="-640079" defTabSz="1828800">
              <a:lnSpc>
                <a:spcPct val="90000"/>
              </a:lnSpc>
              <a:spcBef>
                <a:spcPts val="2000"/>
              </a:spcBef>
              <a:buSzPct val="100000"/>
              <a:buFont typeface="Arial"/>
              <a:defRPr sz="5600">
                <a:latin typeface="+mj-lt"/>
                <a:ea typeface="+mj-ea"/>
                <a:cs typeface="+mj-cs"/>
                <a:sym typeface="Helvetica"/>
              </a:defRPr>
            </a:lvl3pPr>
            <a:lvl4pPr marL="2082800" indent="-711200" defTabSz="1828800">
              <a:lnSpc>
                <a:spcPct val="90000"/>
              </a:lnSpc>
              <a:spcBef>
                <a:spcPts val="2000"/>
              </a:spcBef>
              <a:buSzPct val="100000"/>
              <a:buFont typeface="Arial"/>
              <a:defRPr sz="5600">
                <a:latin typeface="+mj-lt"/>
                <a:ea typeface="+mj-ea"/>
                <a:cs typeface="+mj-cs"/>
                <a:sym typeface="Helvetica"/>
              </a:defRPr>
            </a:lvl4pPr>
            <a:lvl5pPr marL="2540000" indent="-711200" defTabSz="1828800">
              <a:lnSpc>
                <a:spcPct val="90000"/>
              </a:lnSpc>
              <a:spcBef>
                <a:spcPts val="2000"/>
              </a:spcBef>
              <a:buSzPct val="100000"/>
              <a:buFont typeface="Arial"/>
              <a:defRPr sz="560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22173082" y="12802235"/>
            <a:ext cx="534519" cy="551181"/>
          </a:xfrm>
          <a:prstGeom prst="rect">
            <a:avLst/>
          </a:prstGeom>
        </p:spPr>
        <p:txBody>
          <a:bodyPr lIns="91439" tIns="91439" rIns="91439" bIns="91439" anchor="ctr"/>
          <a:lstStyle>
            <a:lvl1pPr algn="r" defTabSz="914400">
              <a:defRPr>
                <a:solidFill>
                  <a:srgbClr val="888888"/>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View of beach and sea from a grassy sand dune"/>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Heron flying low over a beach with a short fence in the foreground"/>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b="0">
                <a:solidFill>
                  <a:srgbClr val="000000"/>
                </a:solidFill>
                <a:latin typeface="+mn-lt"/>
                <a:ea typeface="+mn-ea"/>
                <a:cs typeface="+mn-cs"/>
                <a:sym typeface="Helvetica Neue Medium"/>
              </a:defRPr>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andy path between two hills leading to the ocean"/>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andy path between two hills leading to the ocean"/>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Heron flying low over a beach with a short fence in the foreground"/>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View of beach and sea from a grassy sand dune"/>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825500" rtl="0" latinLnBrk="0">
        <a:lnSpc>
          <a:spcPct val="100000"/>
        </a:lnSpc>
        <a:spcBef>
          <a:spcPts val="0"/>
        </a:spcBef>
        <a:spcAft>
          <a:spcPts val="0"/>
        </a:spcAft>
        <a:buClrTx/>
        <a:buSzTx/>
        <a:buFontTx/>
        <a:buNone/>
        <a:tabLst/>
        <a:defRPr sz="6000" b="1" i="0" u="none" strike="noStrike" cap="none" spc="0" baseline="0">
          <a:solidFill>
            <a:srgbClr val="1F497D"/>
          </a:solidFill>
          <a:uFillTx/>
          <a:latin typeface="+mj-lt"/>
          <a:ea typeface="+mj-ea"/>
          <a:cs typeface="+mj-cs"/>
          <a:sym typeface="Helvetica"/>
        </a:defRPr>
      </a:lvl1pPr>
      <a:lvl2pPr marL="0" marR="0" indent="457200" algn="ctr" defTabSz="825500" rtl="0" latinLnBrk="0">
        <a:lnSpc>
          <a:spcPct val="100000"/>
        </a:lnSpc>
        <a:spcBef>
          <a:spcPts val="0"/>
        </a:spcBef>
        <a:spcAft>
          <a:spcPts val="0"/>
        </a:spcAft>
        <a:buClrTx/>
        <a:buSzTx/>
        <a:buFontTx/>
        <a:buNone/>
        <a:tabLst/>
        <a:defRPr sz="6000" b="1" i="0" u="none" strike="noStrike" cap="none" spc="0" baseline="0">
          <a:solidFill>
            <a:srgbClr val="1F497D"/>
          </a:solidFill>
          <a:uFillTx/>
          <a:latin typeface="+mj-lt"/>
          <a:ea typeface="+mj-ea"/>
          <a:cs typeface="+mj-cs"/>
          <a:sym typeface="Helvetica"/>
        </a:defRPr>
      </a:lvl2pPr>
      <a:lvl3pPr marL="0" marR="0" indent="914400" algn="ctr" defTabSz="825500" rtl="0" latinLnBrk="0">
        <a:lnSpc>
          <a:spcPct val="100000"/>
        </a:lnSpc>
        <a:spcBef>
          <a:spcPts val="0"/>
        </a:spcBef>
        <a:spcAft>
          <a:spcPts val="0"/>
        </a:spcAft>
        <a:buClrTx/>
        <a:buSzTx/>
        <a:buFontTx/>
        <a:buNone/>
        <a:tabLst/>
        <a:defRPr sz="6000" b="1" i="0" u="none" strike="noStrike" cap="none" spc="0" baseline="0">
          <a:solidFill>
            <a:srgbClr val="1F497D"/>
          </a:solidFill>
          <a:uFillTx/>
          <a:latin typeface="+mj-lt"/>
          <a:ea typeface="+mj-ea"/>
          <a:cs typeface="+mj-cs"/>
          <a:sym typeface="Helvetica"/>
        </a:defRPr>
      </a:lvl3pPr>
      <a:lvl4pPr marL="0" marR="0" indent="1371600" algn="ctr" defTabSz="825500" rtl="0" latinLnBrk="0">
        <a:lnSpc>
          <a:spcPct val="100000"/>
        </a:lnSpc>
        <a:spcBef>
          <a:spcPts val="0"/>
        </a:spcBef>
        <a:spcAft>
          <a:spcPts val="0"/>
        </a:spcAft>
        <a:buClrTx/>
        <a:buSzTx/>
        <a:buFontTx/>
        <a:buNone/>
        <a:tabLst/>
        <a:defRPr sz="6000" b="1" i="0" u="none" strike="noStrike" cap="none" spc="0" baseline="0">
          <a:solidFill>
            <a:srgbClr val="1F497D"/>
          </a:solidFill>
          <a:uFillTx/>
          <a:latin typeface="+mj-lt"/>
          <a:ea typeface="+mj-ea"/>
          <a:cs typeface="+mj-cs"/>
          <a:sym typeface="Helvetica"/>
        </a:defRPr>
      </a:lvl4pPr>
      <a:lvl5pPr marL="0" marR="0" indent="1828800" algn="ctr" defTabSz="825500" rtl="0" latinLnBrk="0">
        <a:lnSpc>
          <a:spcPct val="100000"/>
        </a:lnSpc>
        <a:spcBef>
          <a:spcPts val="0"/>
        </a:spcBef>
        <a:spcAft>
          <a:spcPts val="0"/>
        </a:spcAft>
        <a:buClrTx/>
        <a:buSzTx/>
        <a:buFontTx/>
        <a:buNone/>
        <a:tabLst/>
        <a:defRPr sz="6000" b="1" i="0" u="none" strike="noStrike" cap="none" spc="0" baseline="0">
          <a:solidFill>
            <a:srgbClr val="1F497D"/>
          </a:solidFill>
          <a:uFillTx/>
          <a:latin typeface="+mj-lt"/>
          <a:ea typeface="+mj-ea"/>
          <a:cs typeface="+mj-cs"/>
          <a:sym typeface="Helvetica"/>
        </a:defRPr>
      </a:lvl5pPr>
      <a:lvl6pPr marL="0" marR="0" indent="2286000" algn="ctr" defTabSz="825500" rtl="0" latinLnBrk="0">
        <a:lnSpc>
          <a:spcPct val="100000"/>
        </a:lnSpc>
        <a:spcBef>
          <a:spcPts val="0"/>
        </a:spcBef>
        <a:spcAft>
          <a:spcPts val="0"/>
        </a:spcAft>
        <a:buClrTx/>
        <a:buSzTx/>
        <a:buFontTx/>
        <a:buNone/>
        <a:tabLst/>
        <a:defRPr sz="6000" b="1" i="0" u="none" strike="noStrike" cap="none" spc="0" baseline="0">
          <a:solidFill>
            <a:srgbClr val="1F497D"/>
          </a:solidFill>
          <a:uFillTx/>
          <a:latin typeface="+mj-lt"/>
          <a:ea typeface="+mj-ea"/>
          <a:cs typeface="+mj-cs"/>
          <a:sym typeface="Helvetica"/>
        </a:defRPr>
      </a:lvl6pPr>
      <a:lvl7pPr marL="0" marR="0" indent="2743200" algn="ctr" defTabSz="825500" rtl="0" latinLnBrk="0">
        <a:lnSpc>
          <a:spcPct val="100000"/>
        </a:lnSpc>
        <a:spcBef>
          <a:spcPts val="0"/>
        </a:spcBef>
        <a:spcAft>
          <a:spcPts val="0"/>
        </a:spcAft>
        <a:buClrTx/>
        <a:buSzTx/>
        <a:buFontTx/>
        <a:buNone/>
        <a:tabLst/>
        <a:defRPr sz="6000" b="1" i="0" u="none" strike="noStrike" cap="none" spc="0" baseline="0">
          <a:solidFill>
            <a:srgbClr val="1F497D"/>
          </a:solidFill>
          <a:uFillTx/>
          <a:latin typeface="+mj-lt"/>
          <a:ea typeface="+mj-ea"/>
          <a:cs typeface="+mj-cs"/>
          <a:sym typeface="Helvetica"/>
        </a:defRPr>
      </a:lvl7pPr>
      <a:lvl8pPr marL="0" marR="0" indent="3200400" algn="ctr" defTabSz="825500" rtl="0" latinLnBrk="0">
        <a:lnSpc>
          <a:spcPct val="100000"/>
        </a:lnSpc>
        <a:spcBef>
          <a:spcPts val="0"/>
        </a:spcBef>
        <a:spcAft>
          <a:spcPts val="0"/>
        </a:spcAft>
        <a:buClrTx/>
        <a:buSzTx/>
        <a:buFontTx/>
        <a:buNone/>
        <a:tabLst/>
        <a:defRPr sz="6000" b="1" i="0" u="none" strike="noStrike" cap="none" spc="0" baseline="0">
          <a:solidFill>
            <a:srgbClr val="1F497D"/>
          </a:solidFill>
          <a:uFillTx/>
          <a:latin typeface="+mj-lt"/>
          <a:ea typeface="+mj-ea"/>
          <a:cs typeface="+mj-cs"/>
          <a:sym typeface="Helvetica"/>
        </a:defRPr>
      </a:lvl8pPr>
      <a:lvl9pPr marL="0" marR="0" indent="3657600" algn="ctr" defTabSz="825500" rtl="0" latinLnBrk="0">
        <a:lnSpc>
          <a:spcPct val="100000"/>
        </a:lnSpc>
        <a:spcBef>
          <a:spcPts val="0"/>
        </a:spcBef>
        <a:spcAft>
          <a:spcPts val="0"/>
        </a:spcAft>
        <a:buClrTx/>
        <a:buSzTx/>
        <a:buFontTx/>
        <a:buNone/>
        <a:tabLst/>
        <a:defRPr sz="6000" b="1" i="0" u="none" strike="noStrike" cap="none" spc="0" baseline="0">
          <a:solidFill>
            <a:srgbClr val="1F497D"/>
          </a:solidFill>
          <a:uFillTx/>
          <a:latin typeface="+mj-lt"/>
          <a:ea typeface="+mj-ea"/>
          <a:cs typeface="+mj-cs"/>
          <a:sym typeface="Helvetica"/>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6.tif"/><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4.png"/><Relationship Id="rId5" Type="http://schemas.openxmlformats.org/officeDocument/2006/relationships/image" Target="../media/image13.tif"/><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hyperlink" Target="http://siremol.org" TargetMode="External"/><Relationship Id="rId2" Type="http://schemas.openxmlformats.org/officeDocument/2006/relationships/hyperlink" Target="http://ccpbiosim.org"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xml"/><Relationship Id="rId7" Type="http://schemas.openxmlformats.org/officeDocument/2006/relationships/image" Target="../media/image22.tif"/><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hyperlink" Target="https://www.nature.com/nsmb"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2.tif"/><Relationship Id="rId7" Type="http://schemas.openxmlformats.org/officeDocument/2006/relationships/image" Target="../media/image26.tif"/><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tif"/><Relationship Id="rId5" Type="http://schemas.openxmlformats.org/officeDocument/2006/relationships/image" Target="../media/image24.png"/><Relationship Id="rId4" Type="http://schemas.openxmlformats.org/officeDocument/2006/relationships/image" Target="../media/image23.tif"/></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9.tif"/><Relationship Id="rId2" Type="http://schemas.openxmlformats.org/officeDocument/2006/relationships/image" Target="../media/image2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40D864-B097-A544-2652-531641510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438" y="3364533"/>
            <a:ext cx="6924264" cy="6903778"/>
          </a:xfrm>
          <a:prstGeom prst="rect">
            <a:avLst/>
          </a:prstGeom>
        </p:spPr>
      </p:pic>
      <p:sp>
        <p:nvSpPr>
          <p:cNvPr id="5" name="Titolo 2">
            <a:extLst>
              <a:ext uri="{FF2B5EF4-FFF2-40B4-BE49-F238E27FC236}">
                <a16:creationId xmlns:a16="http://schemas.microsoft.com/office/drawing/2014/main" id="{0F467044-6601-6620-0E3B-02101ED3AAF1}"/>
              </a:ext>
            </a:extLst>
          </p:cNvPr>
          <p:cNvSpPr txBox="1">
            <a:spLocks/>
          </p:cNvSpPr>
          <p:nvPr/>
        </p:nvSpPr>
        <p:spPr>
          <a:xfrm>
            <a:off x="2229131" y="1576958"/>
            <a:ext cx="20835582" cy="1849148"/>
          </a:xfrm>
          <a:prstGeom prst="rect">
            <a:avLst/>
          </a:prstGeom>
        </p:spPr>
        <p:txBody>
          <a:bodyPr vert="horz" lIns="182880" tIns="91440" rIns="182880" bIns="91440" rtlCol="0" anchor="b">
            <a:normAutofit/>
          </a:bodyPr>
          <a:lstStyle>
            <a:lvl1pPr algn="ctr" defTabSz="914400" rtl="0" eaLnBrk="1" latinLnBrk="0" hangingPunct="1">
              <a:lnSpc>
                <a:spcPct val="90000"/>
              </a:lnSpc>
              <a:spcBef>
                <a:spcPct val="0"/>
              </a:spcBef>
              <a:buNone/>
              <a:defRPr sz="6000" b="1" i="0" kern="1200">
                <a:solidFill>
                  <a:schemeClr val="accent3">
                    <a:lumMod val="50000"/>
                  </a:schemeClr>
                </a:solidFill>
                <a:latin typeface="Helvetica" pitchFamily="2" charset="0"/>
                <a:ea typeface="+mj-ea"/>
                <a:cs typeface="+mj-cs"/>
              </a:defRPr>
            </a:lvl1pPr>
          </a:lstStyle>
          <a:p>
            <a:pPr defTabSz="1828800">
              <a:defRPr/>
            </a:pPr>
            <a:r>
              <a:rPr lang="it-CH" sz="10800">
                <a:solidFill>
                  <a:srgbClr val="297FD5">
                    <a:lumMod val="50000"/>
                  </a:srgbClr>
                </a:solidFill>
              </a:rPr>
              <a:t>Simulation of Biomolecules</a:t>
            </a:r>
            <a:endParaRPr lang="it-CH" sz="10800" dirty="0">
              <a:solidFill>
                <a:srgbClr val="297FD5">
                  <a:lumMod val="50000"/>
                </a:srgbClr>
              </a:solidFill>
            </a:endParaRPr>
          </a:p>
        </p:txBody>
      </p:sp>
      <p:sp>
        <p:nvSpPr>
          <p:cNvPr id="7" name="Sottotitolo 3">
            <a:extLst>
              <a:ext uri="{FF2B5EF4-FFF2-40B4-BE49-F238E27FC236}">
                <a16:creationId xmlns:a16="http://schemas.microsoft.com/office/drawing/2014/main" id="{ED20DD8C-6A61-333F-7E65-1C79C7812C03}"/>
              </a:ext>
            </a:extLst>
          </p:cNvPr>
          <p:cNvSpPr txBox="1">
            <a:spLocks/>
          </p:cNvSpPr>
          <p:nvPr/>
        </p:nvSpPr>
        <p:spPr>
          <a:xfrm>
            <a:off x="3352800" y="7309667"/>
            <a:ext cx="18288000" cy="1124650"/>
          </a:xfrm>
          <a:prstGeom prst="rect">
            <a:avLst/>
          </a:prstGeom>
        </p:spPr>
        <p:txBody>
          <a:bodyPr vert="horz" lIns="182880" tIns="91440" rIns="182880" bIns="9144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1828800">
              <a:spcBef>
                <a:spcPts val="2000"/>
              </a:spcBef>
              <a:defRPr/>
            </a:pPr>
            <a:r>
              <a:rPr lang="it-CH" sz="6400" b="1" dirty="0">
                <a:solidFill>
                  <a:prstClr val="black"/>
                </a:solidFill>
              </a:rPr>
              <a:t>2024 CCP5 Summer School</a:t>
            </a:r>
          </a:p>
        </p:txBody>
      </p:sp>
      <p:sp>
        <p:nvSpPr>
          <p:cNvPr id="8" name="Sottotitolo 3">
            <a:extLst>
              <a:ext uri="{FF2B5EF4-FFF2-40B4-BE49-F238E27FC236}">
                <a16:creationId xmlns:a16="http://schemas.microsoft.com/office/drawing/2014/main" id="{A9E8B71D-03A1-AE81-CDB9-53CAD898BBF2}"/>
              </a:ext>
            </a:extLst>
          </p:cNvPr>
          <p:cNvSpPr txBox="1">
            <a:spLocks/>
          </p:cNvSpPr>
          <p:nvPr/>
        </p:nvSpPr>
        <p:spPr>
          <a:xfrm>
            <a:off x="4501771" y="10307624"/>
            <a:ext cx="7897510" cy="3039896"/>
          </a:xfrm>
          <a:prstGeom prst="rect">
            <a:avLst/>
          </a:prstGeom>
        </p:spPr>
        <p:txBody>
          <a:bodyPr vert="horz" lIns="182880" tIns="91440" rIns="182880" bIns="9144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1828800">
              <a:spcBef>
                <a:spcPts val="2000"/>
              </a:spcBef>
              <a:defRPr/>
            </a:pPr>
            <a:r>
              <a:rPr lang="it-CH" sz="4000" dirty="0">
                <a:solidFill>
                  <a:prstClr val="black"/>
                </a:solidFill>
              </a:rPr>
              <a:t>Dr Matteo Degiacomi</a:t>
            </a:r>
          </a:p>
          <a:p>
            <a:pPr defTabSz="1828800">
              <a:spcBef>
                <a:spcPts val="2000"/>
              </a:spcBef>
              <a:defRPr/>
            </a:pPr>
            <a:r>
              <a:rPr lang="it-CH" sz="4000" dirty="0">
                <a:solidFill>
                  <a:prstClr val="black"/>
                </a:solidFill>
              </a:rPr>
              <a:t> Durham University</a:t>
            </a:r>
          </a:p>
          <a:p>
            <a:pPr defTabSz="1828800">
              <a:spcBef>
                <a:spcPts val="2000"/>
              </a:spcBef>
              <a:defRPr/>
            </a:pPr>
            <a:r>
              <a:rPr lang="it-CH" sz="3600" u="sng" dirty="0">
                <a:solidFill>
                  <a:srgbClr val="629DD1">
                    <a:lumMod val="75000"/>
                  </a:srgbClr>
                </a:solidFill>
              </a:rPr>
              <a:t>matteo.t.degiacomi@durham.ac.uk</a:t>
            </a:r>
          </a:p>
          <a:p>
            <a:pPr defTabSz="1828800">
              <a:spcBef>
                <a:spcPts val="2000"/>
              </a:spcBef>
              <a:defRPr/>
            </a:pPr>
            <a:endParaRPr lang="it-CH" sz="4000" dirty="0">
              <a:solidFill>
                <a:prstClr val="black"/>
              </a:solidFill>
            </a:endParaRPr>
          </a:p>
          <a:p>
            <a:pPr defTabSz="1828800">
              <a:spcBef>
                <a:spcPts val="2000"/>
              </a:spcBef>
              <a:defRPr/>
            </a:pPr>
            <a:endParaRPr lang="it-CH" sz="4000" dirty="0">
              <a:solidFill>
                <a:prstClr val="black"/>
              </a:solidFill>
            </a:endParaRPr>
          </a:p>
        </p:txBody>
      </p:sp>
      <p:sp>
        <p:nvSpPr>
          <p:cNvPr id="9" name="Sottotitolo 3">
            <a:extLst>
              <a:ext uri="{FF2B5EF4-FFF2-40B4-BE49-F238E27FC236}">
                <a16:creationId xmlns:a16="http://schemas.microsoft.com/office/drawing/2014/main" id="{DF77CBAF-68A0-3905-FC61-0A07811CE2A1}"/>
              </a:ext>
            </a:extLst>
          </p:cNvPr>
          <p:cNvSpPr txBox="1">
            <a:spLocks/>
          </p:cNvSpPr>
          <p:nvPr/>
        </p:nvSpPr>
        <p:spPr>
          <a:xfrm>
            <a:off x="12481169" y="10307624"/>
            <a:ext cx="7165074" cy="3039896"/>
          </a:xfrm>
          <a:prstGeom prst="rect">
            <a:avLst/>
          </a:prstGeom>
        </p:spPr>
        <p:txBody>
          <a:bodyPr vert="horz" lIns="182880" tIns="91440" rIns="182880" bIns="9144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1828800">
              <a:spcBef>
                <a:spcPts val="2000"/>
              </a:spcBef>
              <a:defRPr/>
            </a:pPr>
            <a:r>
              <a:rPr lang="it-CH" sz="4000" dirty="0">
                <a:solidFill>
                  <a:prstClr val="black"/>
                </a:solidFill>
              </a:rPr>
              <a:t>Dr Antonia Mey</a:t>
            </a:r>
          </a:p>
          <a:p>
            <a:pPr defTabSz="1828800">
              <a:spcBef>
                <a:spcPts val="2000"/>
              </a:spcBef>
              <a:defRPr/>
            </a:pPr>
            <a:r>
              <a:rPr lang="it-CH" sz="4000" dirty="0">
                <a:solidFill>
                  <a:prstClr val="black"/>
                </a:solidFill>
              </a:rPr>
              <a:t> University of Edinburgh</a:t>
            </a:r>
          </a:p>
          <a:p>
            <a:pPr defTabSz="1828800">
              <a:spcBef>
                <a:spcPts val="2000"/>
              </a:spcBef>
              <a:defRPr/>
            </a:pPr>
            <a:r>
              <a:rPr lang="it-CH" sz="3600" u="sng" dirty="0">
                <a:solidFill>
                  <a:srgbClr val="629DD1">
                    <a:lumMod val="75000"/>
                  </a:srgbClr>
                </a:solidFill>
              </a:rPr>
              <a:t>antonia.mey@ed.ac.uk</a:t>
            </a:r>
          </a:p>
          <a:p>
            <a:pPr defTabSz="1828800">
              <a:spcBef>
                <a:spcPts val="2000"/>
              </a:spcBef>
              <a:defRPr/>
            </a:pPr>
            <a:endParaRPr lang="it-CH" sz="4000" dirty="0">
              <a:solidFill>
                <a:prstClr val="black"/>
              </a:solidFill>
            </a:endParaRPr>
          </a:p>
        </p:txBody>
      </p:sp>
      <p:sp>
        <p:nvSpPr>
          <p:cNvPr id="10" name="Titolo 2">
            <a:extLst>
              <a:ext uri="{FF2B5EF4-FFF2-40B4-BE49-F238E27FC236}">
                <a16:creationId xmlns:a16="http://schemas.microsoft.com/office/drawing/2014/main" id="{C3188C9C-69C4-8D9B-CA7C-B0297C68F4E2}"/>
              </a:ext>
            </a:extLst>
          </p:cNvPr>
          <p:cNvSpPr txBox="1">
            <a:spLocks/>
          </p:cNvSpPr>
          <p:nvPr/>
        </p:nvSpPr>
        <p:spPr>
          <a:xfrm>
            <a:off x="2233677" y="3989692"/>
            <a:ext cx="20835582" cy="2610964"/>
          </a:xfrm>
          <a:prstGeom prst="rect">
            <a:avLst/>
          </a:prstGeom>
        </p:spPr>
        <p:txBody>
          <a:bodyPr vert="horz" lIns="182880" tIns="91440" rIns="182880" bIns="91440" rtlCol="0" anchor="b">
            <a:normAutofit/>
          </a:bodyPr>
          <a:lstStyle>
            <a:lvl1pPr algn="ctr" defTabSz="914400" rtl="0" eaLnBrk="1" latinLnBrk="0" hangingPunct="1">
              <a:lnSpc>
                <a:spcPct val="90000"/>
              </a:lnSpc>
              <a:spcBef>
                <a:spcPct val="0"/>
              </a:spcBef>
              <a:buNone/>
              <a:defRPr sz="6000" b="1" i="0" kern="1200">
                <a:solidFill>
                  <a:schemeClr val="accent3">
                    <a:lumMod val="50000"/>
                  </a:schemeClr>
                </a:solidFill>
                <a:latin typeface="Helvetica" pitchFamily="2" charset="0"/>
                <a:ea typeface="+mj-ea"/>
                <a:cs typeface="+mj-cs"/>
              </a:defRPr>
            </a:lvl1pPr>
          </a:lstStyle>
          <a:p>
            <a:pPr defTabSz="1828800">
              <a:defRPr/>
            </a:pPr>
            <a:r>
              <a:rPr lang="it-CH" sz="7600" dirty="0">
                <a:solidFill>
                  <a:srgbClr val="297FD5">
                    <a:lumMod val="50000"/>
                  </a:srgbClr>
                </a:solidFill>
              </a:rPr>
              <a:t>Setting up a protein</a:t>
            </a:r>
          </a:p>
          <a:p>
            <a:pPr defTabSz="1828800">
              <a:defRPr/>
            </a:pPr>
            <a:r>
              <a:rPr lang="it-CH" sz="7600" dirty="0">
                <a:solidFill>
                  <a:srgbClr val="297FD5">
                    <a:lumMod val="50000"/>
                  </a:srgbClr>
                </a:solidFill>
              </a:rPr>
              <a:t>simulation</a:t>
            </a:r>
          </a:p>
        </p:txBody>
      </p:sp>
      <p:pic>
        <p:nvPicPr>
          <p:cNvPr id="11" name="Image" descr="Image">
            <a:extLst>
              <a:ext uri="{FF2B5EF4-FFF2-40B4-BE49-F238E27FC236}">
                <a16:creationId xmlns:a16="http://schemas.microsoft.com/office/drawing/2014/main" id="{FEA15AF8-F668-C5D6-6C4C-CA747D32A351}"/>
              </a:ext>
            </a:extLst>
          </p:cNvPr>
          <p:cNvPicPr>
            <a:picLocks noChangeAspect="1"/>
          </p:cNvPicPr>
          <p:nvPr/>
        </p:nvPicPr>
        <p:blipFill>
          <a:blip r:embed="rId3"/>
          <a:stretch>
            <a:fillRect/>
          </a:stretch>
        </p:blipFill>
        <p:spPr>
          <a:xfrm>
            <a:off x="18069638" y="4135117"/>
            <a:ext cx="6111944" cy="5463498"/>
          </a:xfrm>
          <a:prstGeom prst="rect">
            <a:avLst/>
          </a:prstGeom>
          <a:ln w="12700">
            <a:miter lim="400000"/>
          </a:ln>
        </p:spPr>
      </p:pic>
    </p:spTree>
    <p:extLst>
      <p:ext uri="{BB962C8B-B14F-4D97-AF65-F5344CB8AC3E}">
        <p14:creationId xmlns:p14="http://schemas.microsoft.com/office/powerpoint/2010/main" val="410534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lide Number"/>
          <p:cNvSpPr txBox="1">
            <a:spLocks noGrp="1"/>
          </p:cNvSpPr>
          <p:nvPr>
            <p:ph type="sldNum" sz="quarter" idx="4294967295"/>
          </p:nvPr>
        </p:nvSpPr>
        <p:spPr>
          <a:xfrm>
            <a:off x="23260141" y="12982012"/>
            <a:ext cx="453238"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sp>
        <p:nvSpPr>
          <p:cNvPr id="318" name="Sampling timescales for protein systems"/>
          <p:cNvSpPr txBox="1"/>
          <p:nvPr/>
        </p:nvSpPr>
        <p:spPr>
          <a:xfrm>
            <a:off x="4863350" y="-45520"/>
            <a:ext cx="14936094"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r>
              <a:t>Sampling timescales for protein systems</a:t>
            </a:r>
          </a:p>
        </p:txBody>
      </p:sp>
      <p:sp>
        <p:nvSpPr>
          <p:cNvPr id="319" name="The steepest gradient determines the smallest timestep:"/>
          <p:cNvSpPr txBox="1"/>
          <p:nvPr/>
        </p:nvSpPr>
        <p:spPr>
          <a:xfrm>
            <a:off x="780429" y="2199740"/>
            <a:ext cx="15891322"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5000" b="0">
                <a:latin typeface="+mj-lt"/>
                <a:ea typeface="+mj-ea"/>
                <a:cs typeface="+mj-cs"/>
                <a:sym typeface="Helvetica"/>
              </a:defRPr>
            </a:lvl1pPr>
          </a:lstStyle>
          <a:p>
            <a:r>
              <a:t>The steepest gradient determines the smallest timestep:</a:t>
            </a:r>
          </a:p>
        </p:txBody>
      </p:sp>
      <p:sp>
        <p:nvSpPr>
          <p:cNvPr id="320" name="Timestep size is imposed by the fastest phenomenon we want to observe :…"/>
          <p:cNvSpPr txBox="1"/>
          <p:nvPr/>
        </p:nvSpPr>
        <p:spPr>
          <a:xfrm>
            <a:off x="737018" y="3513985"/>
            <a:ext cx="21253451" cy="391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5000" b="0">
                <a:latin typeface="Helvetica Light"/>
                <a:ea typeface="Helvetica Light"/>
                <a:cs typeface="Helvetica Light"/>
                <a:sym typeface="Helvetica Light"/>
              </a:defRPr>
            </a:pPr>
            <a:r>
              <a:t>Timestep size is imposed by the fastest phenomenon we want to observe :</a:t>
            </a:r>
          </a:p>
          <a:p>
            <a:pPr marL="990600" indent="-381000" algn="l" defTabSz="457200">
              <a:buSzPct val="100000"/>
              <a:buChar char="•"/>
              <a:defRPr sz="5000" b="0">
                <a:latin typeface="Helvetica Light"/>
                <a:ea typeface="Helvetica Light"/>
                <a:cs typeface="Helvetica Light"/>
                <a:sym typeface="Helvetica Light"/>
              </a:defRPr>
            </a:pPr>
            <a:r>
              <a:t>Covalent bond hydrogen-heavy atom (10</a:t>
            </a:r>
            <a:r>
              <a:rPr baseline="31999"/>
              <a:t>14 </a:t>
            </a:r>
            <a:r>
              <a:t>Hz): 0.5 fs</a:t>
            </a:r>
          </a:p>
          <a:p>
            <a:pPr marL="990600" indent="-381000" algn="l" defTabSz="457200">
              <a:buSzPct val="100000"/>
              <a:buChar char="•"/>
              <a:defRPr sz="5000" b="0">
                <a:latin typeface="Helvetica Light"/>
                <a:ea typeface="Helvetica Light"/>
                <a:cs typeface="Helvetica Light"/>
                <a:sym typeface="Helvetica Light"/>
              </a:defRPr>
            </a:pPr>
            <a:r>
              <a:t>Covalent bond heavy atom-heavy atom: 1 fs</a:t>
            </a:r>
          </a:p>
          <a:p>
            <a:pPr marL="990600" indent="-381000" algn="l" defTabSz="457200">
              <a:buSzPct val="100000"/>
              <a:buChar char="•"/>
              <a:defRPr sz="5000" b="0">
                <a:latin typeface="Helvetica Light"/>
                <a:ea typeface="Helvetica Light"/>
                <a:cs typeface="Helvetica Light"/>
                <a:sym typeface="Helvetica Light"/>
              </a:defRPr>
            </a:pPr>
            <a:r>
              <a:t>Angles fluctuations: 2 fs</a:t>
            </a:r>
          </a:p>
        </p:txBody>
      </p:sp>
      <p:sp>
        <p:nvSpPr>
          <p:cNvPr id="321" name="Restraining covalent bond distances allows to use 1-2 fs timesteps (restraining methods: SHAKE, RATTLE, LINCS,…)…"/>
          <p:cNvSpPr txBox="1"/>
          <p:nvPr/>
        </p:nvSpPr>
        <p:spPr>
          <a:xfrm>
            <a:off x="683127" y="7165031"/>
            <a:ext cx="11472739" cy="543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5000" b="0">
                <a:latin typeface="Helvetica Light"/>
                <a:ea typeface="Helvetica Light"/>
                <a:cs typeface="Helvetica Light"/>
                <a:sym typeface="Helvetica Light"/>
              </a:defRPr>
            </a:pPr>
            <a:r>
              <a:t>Restraining covalent bond distances allows to use 1-2 fs timesteps (restraining methods: SHAKE, RATTLE, LINCS,…) </a:t>
            </a:r>
          </a:p>
          <a:p>
            <a:pPr algn="l" defTabSz="457200">
              <a:defRPr sz="5000" b="0">
                <a:latin typeface="Helvetica Light"/>
                <a:ea typeface="Helvetica Light"/>
                <a:cs typeface="Helvetica Light"/>
                <a:sym typeface="Helvetica Light"/>
              </a:defRPr>
            </a:pPr>
            <a:r>
              <a:t>Hydrogen Mass repartitioning: 4 fs</a:t>
            </a:r>
          </a:p>
          <a:p>
            <a:pPr algn="l" defTabSz="457200">
              <a:defRPr sz="5000" b="0">
                <a:latin typeface="Helvetica Light"/>
                <a:ea typeface="Helvetica Light"/>
                <a:cs typeface="Helvetica Light"/>
                <a:sym typeface="Helvetica Light"/>
              </a:defRPr>
            </a:pPr>
            <a:r>
              <a:t>Other integrators: 4 fs- 6 fs. </a:t>
            </a:r>
          </a:p>
        </p:txBody>
      </p:sp>
      <p:pic>
        <p:nvPicPr>
          <p:cNvPr id="322" name="Screenshot 2023-07-24 at 10.35.22.png" descr="Screenshot 2023-07-24 at 10.35.22.png"/>
          <p:cNvPicPr>
            <a:picLocks noChangeAspect="1"/>
          </p:cNvPicPr>
          <p:nvPr/>
        </p:nvPicPr>
        <p:blipFill>
          <a:blip r:embed="rId2"/>
          <a:stretch>
            <a:fillRect/>
          </a:stretch>
        </p:blipFill>
        <p:spPr>
          <a:xfrm>
            <a:off x="14500910" y="5639971"/>
            <a:ext cx="8341245" cy="78031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1" animBg="1" advAuto="0"/>
      <p:bldP spid="321" grpId="2" animBg="1" advAuto="0"/>
      <p:bldP spid="322" grpId="3"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lide Number"/>
          <p:cNvSpPr txBox="1">
            <a:spLocks noGrp="1"/>
          </p:cNvSpPr>
          <p:nvPr>
            <p:ph type="sldNum" sz="quarter" idx="4294967295"/>
          </p:nvPr>
        </p:nvSpPr>
        <p:spPr>
          <a:xfrm>
            <a:off x="23342132" y="12982012"/>
            <a:ext cx="289256"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
        <p:nvSpPr>
          <p:cNvPr id="325" name="An actual MD timestep"/>
          <p:cNvSpPr txBox="1"/>
          <p:nvPr/>
        </p:nvSpPr>
        <p:spPr>
          <a:xfrm>
            <a:off x="8048959" y="26694"/>
            <a:ext cx="8286082"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r>
              <a:t>An actual MD timestep</a:t>
            </a:r>
          </a:p>
        </p:txBody>
      </p:sp>
      <p:pic>
        <p:nvPicPr>
          <p:cNvPr id="326" name="Image" descr="Image"/>
          <p:cNvPicPr>
            <a:picLocks noChangeAspect="1"/>
          </p:cNvPicPr>
          <p:nvPr/>
        </p:nvPicPr>
        <p:blipFill>
          <a:blip r:embed="rId2"/>
          <a:stretch>
            <a:fillRect/>
          </a:stretch>
        </p:blipFill>
        <p:spPr>
          <a:xfrm>
            <a:off x="5521818" y="2503234"/>
            <a:ext cx="9793310" cy="10041528"/>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lide Number"/>
          <p:cNvSpPr txBox="1">
            <a:spLocks noGrp="1"/>
          </p:cNvSpPr>
          <p:nvPr>
            <p:ph type="sldNum" sz="quarter" idx="4294967295"/>
          </p:nvPr>
        </p:nvSpPr>
        <p:spPr>
          <a:xfrm>
            <a:off x="23260141" y="12982012"/>
            <a:ext cx="453238"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sp>
        <p:nvSpPr>
          <p:cNvPr id="329" name="An example MD protocol"/>
          <p:cNvSpPr txBox="1"/>
          <p:nvPr/>
        </p:nvSpPr>
        <p:spPr>
          <a:xfrm>
            <a:off x="7668145" y="26694"/>
            <a:ext cx="9047710"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r>
              <a:t>An example MD protocol</a:t>
            </a:r>
          </a:p>
        </p:txBody>
      </p:sp>
      <p:sp>
        <p:nvSpPr>
          <p:cNvPr id="330" name="AIM: equilibrate your system…"/>
          <p:cNvSpPr txBox="1"/>
          <p:nvPr/>
        </p:nvSpPr>
        <p:spPr>
          <a:xfrm>
            <a:off x="1250192" y="1879592"/>
            <a:ext cx="22110698" cy="25400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609593" indent="-609593" algn="l" defTabSz="457200">
              <a:buSzPct val="100000"/>
              <a:buChar char="•"/>
              <a:defRPr sz="4000" b="0">
                <a:latin typeface="Helvetica Light"/>
                <a:ea typeface="Helvetica Light"/>
                <a:cs typeface="Helvetica Light"/>
                <a:sym typeface="Helvetica Light"/>
              </a:defRPr>
            </a:pPr>
            <a:r>
              <a:rPr b="1">
                <a:latin typeface="+mj-lt"/>
                <a:ea typeface="+mj-ea"/>
                <a:cs typeface="+mj-cs"/>
                <a:sym typeface="Helvetica"/>
              </a:rPr>
              <a:t>AIM: </a:t>
            </a:r>
            <a:r>
              <a:t>equilibrate your system</a:t>
            </a:r>
          </a:p>
          <a:p>
            <a:pPr marL="609593" indent="-609593" algn="l" defTabSz="457200">
              <a:buSzPct val="100000"/>
              <a:buChar char="•"/>
              <a:defRPr sz="4000" b="0">
                <a:latin typeface="Helvetica Light"/>
                <a:ea typeface="Helvetica Light"/>
                <a:cs typeface="Helvetica Light"/>
                <a:sym typeface="Helvetica Light"/>
              </a:defRPr>
            </a:pPr>
            <a:r>
              <a:rPr b="1">
                <a:latin typeface="+mj-lt"/>
                <a:ea typeface="+mj-ea"/>
                <a:cs typeface="+mj-cs"/>
                <a:sym typeface="Helvetica"/>
              </a:rPr>
              <a:t>YOU WANT: </a:t>
            </a:r>
            <a:r>
              <a:t> constant volume, pressure and temperature, stable Root Mean Square Deviation, healthy Ramachandran plot, no exotic chemistry, bulk water (if used), stabilization of whichever other quantity you are interested about (e.g. Rgyr, …)</a:t>
            </a:r>
          </a:p>
        </p:txBody>
      </p:sp>
      <p:sp>
        <p:nvSpPr>
          <p:cNvPr id="331" name="Example:…"/>
          <p:cNvSpPr txBox="1"/>
          <p:nvPr/>
        </p:nvSpPr>
        <p:spPr>
          <a:xfrm>
            <a:off x="874312" y="5256506"/>
            <a:ext cx="11532232" cy="680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4000">
                <a:latin typeface="+mj-lt"/>
                <a:ea typeface="+mj-ea"/>
                <a:cs typeface="+mj-cs"/>
                <a:sym typeface="Helvetica"/>
              </a:defRPr>
            </a:pPr>
            <a:r>
              <a:t>Example:</a:t>
            </a:r>
          </a:p>
          <a:p>
            <a:pPr marL="762000" indent="-762000" algn="l" defTabSz="457200">
              <a:buSzPct val="100000"/>
              <a:buAutoNum type="arabicPeriod"/>
              <a:defRPr sz="4000" b="0">
                <a:latin typeface="+mj-lt"/>
                <a:ea typeface="+mj-ea"/>
                <a:cs typeface="+mj-cs"/>
                <a:sym typeface="Helvetica"/>
              </a:defRPr>
            </a:pPr>
            <a:r>
              <a:t>Minimize energy, 1000 steepest descent</a:t>
            </a:r>
          </a:p>
          <a:p>
            <a:pPr marL="762000" indent="-762000" algn="l" defTabSz="457200">
              <a:buSzPct val="100000"/>
              <a:buAutoNum type="arabicPeriod"/>
              <a:defRPr sz="4000" b="0">
                <a:latin typeface="+mj-lt"/>
                <a:ea typeface="+mj-ea"/>
                <a:cs typeface="+mj-cs"/>
                <a:sym typeface="Helvetica"/>
              </a:defRPr>
            </a:pPr>
            <a:r>
              <a:t>Heat system from 0 to 300 K in 500 ps, NPT, Berendsen barostat 1 atm. α-carbon restrained with 10 Kcal/mol harmonic potential. 2 fs timestep, SHAKE all bonds,</a:t>
            </a:r>
          </a:p>
          <a:p>
            <a:pPr marL="762000" indent="-762000" algn="l" defTabSz="457200">
              <a:buSzPct val="100000"/>
              <a:buAutoNum type="arabicPeriod"/>
              <a:defRPr sz="4000" b="0">
                <a:latin typeface="+mj-lt"/>
                <a:ea typeface="+mj-ea"/>
                <a:cs typeface="+mj-cs"/>
                <a:sym typeface="Helvetica"/>
              </a:defRPr>
            </a:pPr>
            <a:r>
              <a:t>1 ns nVT equilibration with Langevin dynamics, no atom constrained.</a:t>
            </a:r>
          </a:p>
          <a:p>
            <a:pPr marL="762000" indent="-762000" algn="l" defTabSz="457200">
              <a:buSzPct val="100000"/>
              <a:buAutoNum type="arabicPeriod"/>
              <a:defRPr sz="4000" b="0">
                <a:latin typeface="+mj-lt"/>
                <a:ea typeface="+mj-ea"/>
                <a:cs typeface="+mj-cs"/>
                <a:sym typeface="Helvetica"/>
              </a:defRPr>
            </a:pPr>
            <a:r>
              <a:rPr b="1"/>
              <a:t>Production</a:t>
            </a:r>
            <a:r>
              <a:t>: 200 ns NPT, Nose-Hoover barostat, PME for electrostatics</a:t>
            </a:r>
          </a:p>
        </p:txBody>
      </p:sp>
      <p:pic>
        <p:nvPicPr>
          <p:cNvPr id="332" name="Screenshot 2023-07-24 at 10.41.53.png" descr="Screenshot 2023-07-24 at 10.41.53.png"/>
          <p:cNvPicPr>
            <a:picLocks noChangeAspect="1"/>
          </p:cNvPicPr>
          <p:nvPr/>
        </p:nvPicPr>
        <p:blipFill>
          <a:blip r:embed="rId2"/>
          <a:stretch>
            <a:fillRect/>
          </a:stretch>
        </p:blipFill>
        <p:spPr>
          <a:xfrm>
            <a:off x="12601940" y="6069305"/>
            <a:ext cx="11341101" cy="5816601"/>
          </a:xfrm>
          <a:prstGeom prst="rect">
            <a:avLst/>
          </a:prstGeom>
          <a:ln w="12700">
            <a:miter lim="400000"/>
          </a:ln>
        </p:spPr>
      </p:pic>
      <p:sp>
        <p:nvSpPr>
          <p:cNvPr id="333" name="Living J. Comp. Mol. Sci. 2019, 1, 5957"/>
          <p:cNvSpPr txBox="1"/>
          <p:nvPr/>
        </p:nvSpPr>
        <p:spPr>
          <a:xfrm>
            <a:off x="810281" y="12933140"/>
            <a:ext cx="7380726"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b="0" i="1">
                <a:solidFill>
                  <a:srgbClr val="016EBC"/>
                </a:solidFill>
                <a:latin typeface="+mj-lt"/>
                <a:ea typeface="+mj-ea"/>
                <a:cs typeface="+mj-cs"/>
                <a:sym typeface="Helvetica"/>
              </a:defRPr>
            </a:pPr>
            <a:r>
              <a:t>Living J. Comp. Mol. Sci. </a:t>
            </a:r>
            <a:r>
              <a:rPr i="0"/>
              <a:t>2019, </a:t>
            </a:r>
            <a:r>
              <a:rPr b="1" i="0"/>
              <a:t>1</a:t>
            </a:r>
            <a:r>
              <a:rPr i="0"/>
              <a:t>, 5957</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 grpId="1" animBg="1" advAuto="0"/>
      <p:bldP spid="332" grpId="2" animBg="1" advAuto="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9" name="Slide Number"/>
          <p:cNvSpPr txBox="1">
            <a:spLocks noGrp="1"/>
          </p:cNvSpPr>
          <p:nvPr>
            <p:ph type="sldNum" sz="quarter" idx="4294967295"/>
          </p:nvPr>
        </p:nvSpPr>
        <p:spPr>
          <a:xfrm>
            <a:off x="23260141" y="12982012"/>
            <a:ext cx="453238"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
        <p:nvSpPr>
          <p:cNvPr id="430" name="How to best assess equilibration then?"/>
          <p:cNvSpPr txBox="1"/>
          <p:nvPr/>
        </p:nvSpPr>
        <p:spPr>
          <a:xfrm>
            <a:off x="5064026" y="26694"/>
            <a:ext cx="14255949"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r>
              <a:t>How to best assess equilibration then?</a:t>
            </a:r>
          </a:p>
        </p:txBody>
      </p:sp>
      <p:pic>
        <p:nvPicPr>
          <p:cNvPr id="431" name="Image" descr="Image"/>
          <p:cNvPicPr>
            <a:picLocks noChangeAspect="1"/>
          </p:cNvPicPr>
          <p:nvPr/>
        </p:nvPicPr>
        <p:blipFill>
          <a:blip r:embed="rId2"/>
          <a:stretch>
            <a:fillRect/>
          </a:stretch>
        </p:blipFill>
        <p:spPr>
          <a:xfrm>
            <a:off x="2389571" y="2666879"/>
            <a:ext cx="18451200" cy="7921982"/>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1" name="Slide Number"/>
          <p:cNvSpPr txBox="1">
            <a:spLocks noGrp="1"/>
          </p:cNvSpPr>
          <p:nvPr>
            <p:ph type="sldNum" sz="quarter" idx="4294967295"/>
          </p:nvPr>
        </p:nvSpPr>
        <p:spPr>
          <a:xfrm>
            <a:off x="23260141" y="12982012"/>
            <a:ext cx="453238"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grpSp>
        <p:nvGrpSpPr>
          <p:cNvPr id="2" name="Group 1">
            <a:extLst>
              <a:ext uri="{FF2B5EF4-FFF2-40B4-BE49-F238E27FC236}">
                <a16:creationId xmlns:a16="http://schemas.microsoft.com/office/drawing/2014/main" id="{8112AC02-8D5D-3A69-B3B5-32A8C64476F0}"/>
              </a:ext>
            </a:extLst>
          </p:cNvPr>
          <p:cNvGrpSpPr/>
          <p:nvPr/>
        </p:nvGrpSpPr>
        <p:grpSpPr>
          <a:xfrm>
            <a:off x="8141510" y="791187"/>
            <a:ext cx="8100979" cy="12133626"/>
            <a:chOff x="9213070" y="2238695"/>
            <a:chExt cx="6514836" cy="9757905"/>
          </a:xfrm>
        </p:grpSpPr>
        <p:sp>
          <p:nvSpPr>
            <p:cNvPr id="453" name="Get protein structure"/>
            <p:cNvSpPr/>
            <p:nvPr/>
          </p:nvSpPr>
          <p:spPr>
            <a:xfrm>
              <a:off x="10271643" y="2281895"/>
              <a:ext cx="2951428" cy="926879"/>
            </a:xfrm>
            <a:prstGeom prst="rect">
              <a:avLst/>
            </a:prstGeom>
            <a:solidFill>
              <a:schemeClr val="accent1">
                <a:hueOff val="114395"/>
                <a:lumOff val="-24975"/>
                <a:alpha val="31123"/>
              </a:schemeClr>
            </a:solidFill>
            <a:ln w="12700">
              <a:miter lim="400000"/>
            </a:ln>
            <a:effectLst>
              <a:outerShdw blurRad="12700" dir="5400000" rotWithShape="0">
                <a:srgbClr val="000000">
                  <a:alpha val="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56" tIns="29756" rIns="29756" bIns="29756" anchor="ctr"/>
            <a:lstStyle>
              <a:lvl1pPr defTabSz="1300479">
                <a:defRPr b="0">
                  <a:solidFill>
                    <a:srgbClr val="FFFFFF"/>
                  </a:solidFill>
                </a:defRPr>
              </a:lvl1pPr>
            </a:lstStyle>
            <a:p>
              <a:r>
                <a:rPr dirty="0"/>
                <a:t>Get protein structure</a:t>
              </a:r>
            </a:p>
          </p:txBody>
        </p:sp>
        <p:sp>
          <p:nvSpPr>
            <p:cNvPr id="454" name="Prep for simulation"/>
            <p:cNvSpPr/>
            <p:nvPr/>
          </p:nvSpPr>
          <p:spPr>
            <a:xfrm>
              <a:off x="9952608" y="4271391"/>
              <a:ext cx="3589498" cy="748653"/>
            </a:xfrm>
            <a:prstGeom prst="rect">
              <a:avLst/>
            </a:prstGeom>
            <a:solidFill>
              <a:srgbClr val="51A7F9">
                <a:alpha val="31123"/>
              </a:srgbClr>
            </a:solidFill>
            <a:ln w="12700">
              <a:miter lim="400000"/>
            </a:ln>
            <a:effectLst>
              <a:outerShdw blurRad="127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56" tIns="29756" rIns="29756" bIns="29756" anchor="ctr"/>
            <a:lstStyle>
              <a:lvl1pPr defTabSz="1300479">
                <a:defRPr b="0">
                  <a:solidFill>
                    <a:srgbClr val="FFFFFF"/>
                  </a:solidFill>
                  <a:latin typeface="+mj-lt"/>
                  <a:ea typeface="+mj-ea"/>
                  <a:cs typeface="+mj-cs"/>
                  <a:sym typeface="Helvetica"/>
                </a:defRPr>
              </a:lvl1pPr>
            </a:lstStyle>
            <a:p>
              <a:r>
                <a:t>Prep for simulation</a:t>
              </a:r>
            </a:p>
          </p:txBody>
        </p:sp>
        <p:sp>
          <p:nvSpPr>
            <p:cNvPr id="455" name="Run Simulation Protocol"/>
            <p:cNvSpPr/>
            <p:nvPr/>
          </p:nvSpPr>
          <p:spPr>
            <a:xfrm>
              <a:off x="9213070" y="7883873"/>
              <a:ext cx="4956187" cy="1657021"/>
            </a:xfrm>
            <a:prstGeom prst="rect">
              <a:avLst/>
            </a:prstGeom>
            <a:solidFill>
              <a:srgbClr val="008F00">
                <a:alpha val="31123"/>
              </a:srgbClr>
            </a:solidFill>
            <a:ln w="12700">
              <a:solidFill>
                <a:srgbClr val="4F81BD">
                  <a:alpha val="31123"/>
                </a:srgbClr>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56" tIns="29756" rIns="29756" bIns="29756" anchor="ctr"/>
            <a:lstStyle>
              <a:lvl1pPr defTabSz="1300479">
                <a:defRPr b="0">
                  <a:solidFill>
                    <a:srgbClr val="FFFFFF"/>
                  </a:solidFill>
                  <a:latin typeface="+mj-lt"/>
                  <a:ea typeface="+mj-ea"/>
                  <a:cs typeface="+mj-cs"/>
                  <a:sym typeface="Helvetica"/>
                </a:defRPr>
              </a:lvl1pPr>
            </a:lstStyle>
            <a:p>
              <a:r>
                <a:rPr dirty="0"/>
                <a:t>Run Simulation Protocol</a:t>
              </a:r>
            </a:p>
          </p:txBody>
        </p:sp>
        <p:sp>
          <p:nvSpPr>
            <p:cNvPr id="456" name="Simulation Analysis"/>
            <p:cNvSpPr/>
            <p:nvPr/>
          </p:nvSpPr>
          <p:spPr>
            <a:xfrm>
              <a:off x="9213070" y="10827840"/>
              <a:ext cx="4915130" cy="1168760"/>
            </a:xfrm>
            <a:prstGeom prst="rect">
              <a:avLst/>
            </a:prstGeom>
            <a:solidFill>
              <a:srgbClr val="942193"/>
            </a:solidFill>
            <a:ln w="12700">
              <a:solidFill>
                <a:srgbClr val="4F81BD"/>
              </a:solidFill>
            </a:ln>
            <a:effectLst>
              <a:outerShdw blurRad="12700" dir="54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56" tIns="29756" rIns="29756" bIns="29756" anchor="ctr"/>
            <a:lstStyle>
              <a:lvl1pPr defTabSz="1300479">
                <a:defRPr b="0">
                  <a:solidFill>
                    <a:srgbClr val="FFFFFF"/>
                  </a:solidFill>
                  <a:latin typeface="+mj-lt"/>
                  <a:ea typeface="+mj-ea"/>
                  <a:cs typeface="+mj-cs"/>
                  <a:sym typeface="Helvetica"/>
                </a:defRPr>
              </a:lvl1pPr>
            </a:lstStyle>
            <a:p>
              <a:r>
                <a:t>Simulation Analysis</a:t>
              </a:r>
            </a:p>
          </p:txBody>
        </p:sp>
        <p:sp>
          <p:nvSpPr>
            <p:cNvPr id="457" name="Line"/>
            <p:cNvSpPr/>
            <p:nvPr/>
          </p:nvSpPr>
          <p:spPr>
            <a:xfrm>
              <a:off x="11691163" y="3357544"/>
              <a:ext cx="1" cy="765077"/>
            </a:xfrm>
            <a:prstGeom prst="line">
              <a:avLst/>
            </a:prstGeom>
            <a:ln w="38100">
              <a:solidFill>
                <a:srgbClr val="4F81BD">
                  <a:alpha val="47228"/>
                </a:srgbClr>
              </a:solidFill>
              <a:tailEnd type="triangle"/>
            </a:ln>
            <a:effectLst>
              <a:outerShdw blurRad="12700" dir="5400000" rotWithShape="0">
                <a:srgbClr val="000000">
                  <a:alpha val="38000"/>
                </a:srgbClr>
              </a:outerShdw>
            </a:effectLst>
          </p:spPr>
          <p:txBody>
            <a:bodyPr lIns="29756" tIns="29756" rIns="29756" bIns="29756"/>
            <a:lstStyle/>
            <a:p>
              <a:pPr algn="l" defTabSz="1300479">
                <a:defRPr sz="2400" b="0">
                  <a:latin typeface="Calibri"/>
                  <a:ea typeface="Calibri"/>
                  <a:cs typeface="Calibri"/>
                  <a:sym typeface="Calibri"/>
                </a:defRPr>
              </a:pPr>
              <a:endParaRPr/>
            </a:p>
          </p:txBody>
        </p:sp>
        <p:sp>
          <p:nvSpPr>
            <p:cNvPr id="458" name="Line"/>
            <p:cNvSpPr/>
            <p:nvPr/>
          </p:nvSpPr>
          <p:spPr>
            <a:xfrm>
              <a:off x="11684624" y="5198377"/>
              <a:ext cx="1" cy="765077"/>
            </a:xfrm>
            <a:prstGeom prst="line">
              <a:avLst/>
            </a:prstGeom>
            <a:ln w="38100">
              <a:solidFill>
                <a:srgbClr val="4F81BD">
                  <a:alpha val="47228"/>
                </a:srgbClr>
              </a:solidFill>
              <a:tailEnd type="triangle"/>
            </a:ln>
            <a:effectLst>
              <a:outerShdw blurRad="12700" dir="5400000" rotWithShape="0">
                <a:srgbClr val="000000">
                  <a:alpha val="38000"/>
                </a:srgbClr>
              </a:outerShdw>
            </a:effectLst>
          </p:spPr>
          <p:txBody>
            <a:bodyPr lIns="29756" tIns="29756" rIns="29756" bIns="29756"/>
            <a:lstStyle/>
            <a:p>
              <a:pPr algn="l" defTabSz="1300479">
                <a:defRPr sz="2400" b="0">
                  <a:latin typeface="Calibri"/>
                  <a:ea typeface="Calibri"/>
                  <a:cs typeface="Calibri"/>
                  <a:sym typeface="Calibri"/>
                </a:defRPr>
              </a:pPr>
              <a:endParaRPr/>
            </a:p>
          </p:txBody>
        </p:sp>
        <p:sp>
          <p:nvSpPr>
            <p:cNvPr id="459" name="Simulation setup"/>
            <p:cNvSpPr/>
            <p:nvPr/>
          </p:nvSpPr>
          <p:spPr>
            <a:xfrm>
              <a:off x="9560431" y="6089011"/>
              <a:ext cx="4373852" cy="748653"/>
            </a:xfrm>
            <a:prstGeom prst="rect">
              <a:avLst/>
            </a:prstGeom>
            <a:solidFill>
              <a:srgbClr val="009193">
                <a:alpha val="31123"/>
              </a:srgbClr>
            </a:solidFill>
            <a:ln w="12700">
              <a:miter lim="400000"/>
            </a:ln>
            <a:effectLst>
              <a:outerShdw blurRad="12700" dir="54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56" tIns="29756" rIns="29756" bIns="29756" anchor="ctr"/>
            <a:lstStyle>
              <a:lvl1pPr defTabSz="1300479">
                <a:defRPr b="0">
                  <a:solidFill>
                    <a:srgbClr val="FFFFFF"/>
                  </a:solidFill>
                </a:defRPr>
              </a:lvl1pPr>
            </a:lstStyle>
            <a:p>
              <a:r>
                <a:t>Simulation setup</a:t>
              </a:r>
            </a:p>
          </p:txBody>
        </p:sp>
        <p:sp>
          <p:nvSpPr>
            <p:cNvPr id="460" name="Line"/>
            <p:cNvSpPr/>
            <p:nvPr/>
          </p:nvSpPr>
          <p:spPr>
            <a:xfrm>
              <a:off x="11670634" y="7011650"/>
              <a:ext cx="1" cy="765077"/>
            </a:xfrm>
            <a:prstGeom prst="line">
              <a:avLst/>
            </a:prstGeom>
            <a:ln w="38100">
              <a:solidFill>
                <a:srgbClr val="4F81BD">
                  <a:alpha val="43419"/>
                </a:srgbClr>
              </a:solidFill>
              <a:tailEnd type="triangle"/>
            </a:ln>
            <a:effectLst>
              <a:outerShdw blurRad="12700" dir="5400000" rotWithShape="0">
                <a:srgbClr val="000000">
                  <a:alpha val="38000"/>
                </a:srgbClr>
              </a:outerShdw>
            </a:effectLst>
          </p:spPr>
          <p:txBody>
            <a:bodyPr lIns="29756" tIns="29756" rIns="29756" bIns="29756"/>
            <a:lstStyle/>
            <a:p>
              <a:pPr algn="l" defTabSz="1300479">
                <a:defRPr sz="2400" b="0">
                  <a:latin typeface="Calibri"/>
                  <a:ea typeface="Calibri"/>
                  <a:cs typeface="Calibri"/>
                  <a:sym typeface="Calibri"/>
                </a:defRPr>
              </a:pPr>
              <a:endParaRPr/>
            </a:p>
          </p:txBody>
        </p:sp>
        <p:sp>
          <p:nvSpPr>
            <p:cNvPr id="461" name="Line"/>
            <p:cNvSpPr/>
            <p:nvPr/>
          </p:nvSpPr>
          <p:spPr>
            <a:xfrm>
              <a:off x="11684623" y="9714609"/>
              <a:ext cx="1" cy="943303"/>
            </a:xfrm>
            <a:prstGeom prst="line">
              <a:avLst/>
            </a:prstGeom>
            <a:ln w="38100">
              <a:solidFill>
                <a:srgbClr val="4F81BD"/>
              </a:solidFill>
              <a:tailEnd type="triangle"/>
            </a:ln>
            <a:effectLst>
              <a:outerShdw blurRad="12700" dir="5400000" rotWithShape="0">
                <a:srgbClr val="000000">
                  <a:alpha val="38000"/>
                </a:srgbClr>
              </a:outerShdw>
            </a:effectLst>
          </p:spPr>
          <p:txBody>
            <a:bodyPr lIns="29756" tIns="29756" rIns="29756" bIns="29756"/>
            <a:lstStyle/>
            <a:p>
              <a:pPr algn="l" defTabSz="1300479">
                <a:defRPr sz="2400" b="0">
                  <a:latin typeface="Calibri"/>
                  <a:ea typeface="Calibri"/>
                  <a:cs typeface="Calibri"/>
                  <a:sym typeface="Calibri"/>
                </a:defRPr>
              </a:pPr>
              <a:endParaRPr/>
            </a:p>
          </p:txBody>
        </p:sp>
        <p:sp>
          <p:nvSpPr>
            <p:cNvPr id="462" name="Tick"/>
            <p:cNvSpPr/>
            <p:nvPr/>
          </p:nvSpPr>
          <p:spPr>
            <a:xfrm>
              <a:off x="14118550" y="4087102"/>
              <a:ext cx="1412503" cy="1084379"/>
            </a:xfrm>
            <a:custGeom>
              <a:avLst/>
              <a:gdLst/>
              <a:ahLst/>
              <a:cxnLst>
                <a:cxn ang="0">
                  <a:pos x="wd2" y="hd2"/>
                </a:cxn>
                <a:cxn ang="5400000">
                  <a:pos x="wd2" y="hd2"/>
                </a:cxn>
                <a:cxn ang="10800000">
                  <a:pos x="wd2" y="hd2"/>
                </a:cxn>
                <a:cxn ang="16200000">
                  <a:pos x="wd2" y="hd2"/>
                </a:cxn>
              </a:cxnLst>
              <a:rect l="0" t="0" r="r" b="b"/>
              <a:pathLst>
                <a:path w="21576" h="21585"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rgbClr val="FFFFFF"/>
            </a:solidFill>
            <a:ln w="25400">
              <a:solidFill>
                <a:srgbClr val="4A66AC"/>
              </a:solidFill>
              <a:miter/>
            </a:ln>
          </p:spPr>
          <p:txBody>
            <a:bodyPr tIns="91439" bIns="91439" anchor="ctr"/>
            <a:lstStyle/>
            <a:p>
              <a:pPr algn="l" defTabSz="914400">
                <a:defRPr sz="3600" b="0">
                  <a:latin typeface="Franklin Gothic Book"/>
                  <a:ea typeface="Franklin Gothic Book"/>
                  <a:cs typeface="Franklin Gothic Book"/>
                  <a:sym typeface="Franklin Gothic Book"/>
                </a:defRPr>
              </a:pPr>
              <a:endParaRPr/>
            </a:p>
          </p:txBody>
        </p:sp>
        <p:sp>
          <p:nvSpPr>
            <p:cNvPr id="463" name="Tick"/>
            <p:cNvSpPr/>
            <p:nvPr/>
          </p:nvSpPr>
          <p:spPr>
            <a:xfrm>
              <a:off x="14037153" y="2238695"/>
              <a:ext cx="1412503" cy="1084379"/>
            </a:xfrm>
            <a:custGeom>
              <a:avLst/>
              <a:gdLst/>
              <a:ahLst/>
              <a:cxnLst>
                <a:cxn ang="0">
                  <a:pos x="wd2" y="hd2"/>
                </a:cxn>
                <a:cxn ang="5400000">
                  <a:pos x="wd2" y="hd2"/>
                </a:cxn>
                <a:cxn ang="10800000">
                  <a:pos x="wd2" y="hd2"/>
                </a:cxn>
                <a:cxn ang="16200000">
                  <a:pos x="wd2" y="hd2"/>
                </a:cxn>
              </a:cxnLst>
              <a:rect l="0" t="0" r="r" b="b"/>
              <a:pathLst>
                <a:path w="21576" h="21585"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rgbClr val="FFFFFF"/>
            </a:solidFill>
            <a:ln w="25400">
              <a:solidFill>
                <a:srgbClr val="4A66AC"/>
              </a:solidFill>
              <a:miter/>
            </a:ln>
          </p:spPr>
          <p:txBody>
            <a:bodyPr tIns="91439" bIns="91439" anchor="ctr"/>
            <a:lstStyle/>
            <a:p>
              <a:pPr algn="l" defTabSz="914400">
                <a:defRPr sz="3600" b="0">
                  <a:latin typeface="Franklin Gothic Book"/>
                  <a:ea typeface="Franklin Gothic Book"/>
                  <a:cs typeface="Franklin Gothic Book"/>
                  <a:sym typeface="Franklin Gothic Book"/>
                </a:defRPr>
              </a:pPr>
              <a:endParaRPr/>
            </a:p>
          </p:txBody>
        </p:sp>
        <p:sp>
          <p:nvSpPr>
            <p:cNvPr id="464" name="Tick"/>
            <p:cNvSpPr/>
            <p:nvPr/>
          </p:nvSpPr>
          <p:spPr>
            <a:xfrm>
              <a:off x="14315403" y="5738102"/>
              <a:ext cx="1412503" cy="1084379"/>
            </a:xfrm>
            <a:custGeom>
              <a:avLst/>
              <a:gdLst/>
              <a:ahLst/>
              <a:cxnLst>
                <a:cxn ang="0">
                  <a:pos x="wd2" y="hd2"/>
                </a:cxn>
                <a:cxn ang="5400000">
                  <a:pos x="wd2" y="hd2"/>
                </a:cxn>
                <a:cxn ang="10800000">
                  <a:pos x="wd2" y="hd2"/>
                </a:cxn>
                <a:cxn ang="16200000">
                  <a:pos x="wd2" y="hd2"/>
                </a:cxn>
              </a:cxnLst>
              <a:rect l="0" t="0" r="r" b="b"/>
              <a:pathLst>
                <a:path w="21576" h="21585"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rgbClr val="FFFFFF"/>
            </a:solidFill>
            <a:ln w="25400">
              <a:solidFill>
                <a:srgbClr val="4A66AC"/>
              </a:solidFill>
              <a:miter/>
            </a:ln>
          </p:spPr>
          <p:txBody>
            <a:bodyPr tIns="91439" bIns="91439" anchor="ctr"/>
            <a:lstStyle/>
            <a:p>
              <a:pPr algn="l" defTabSz="914400">
                <a:defRPr sz="3600" b="0">
                  <a:latin typeface="Franklin Gothic Book"/>
                  <a:ea typeface="Franklin Gothic Book"/>
                  <a:cs typeface="Franklin Gothic Book"/>
                  <a:sym typeface="Franklin Gothic Book"/>
                </a:defRPr>
              </a:pPr>
              <a:endParaRPr/>
            </a:p>
          </p:txBody>
        </p:sp>
        <p:sp>
          <p:nvSpPr>
            <p:cNvPr id="465" name="Try at home"/>
            <p:cNvSpPr txBox="1"/>
            <p:nvPr/>
          </p:nvSpPr>
          <p:spPr>
            <a:xfrm>
              <a:off x="12940185" y="9524359"/>
              <a:ext cx="2245234" cy="560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D5D5D5"/>
                  </a:solidFill>
                </a:defRPr>
              </a:lvl1pPr>
            </a:lstStyle>
            <a:p>
              <a:r>
                <a:t>Try at home</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You will not run any MD simulation today, but you will learn how to set one up and how to analyse it"/>
          <p:cNvSpPr txBox="1">
            <a:spLocks noGrp="1"/>
          </p:cNvSpPr>
          <p:nvPr>
            <p:ph type="ctrTitle"/>
          </p:nvPr>
        </p:nvSpPr>
        <p:spPr>
          <a:xfrm>
            <a:off x="1549400" y="1822493"/>
            <a:ext cx="20828000" cy="2033130"/>
          </a:xfrm>
          <a:prstGeom prst="rect">
            <a:avLst/>
          </a:prstGeom>
        </p:spPr>
        <p:txBody>
          <a:bodyPr/>
          <a:lstStyle>
            <a:lvl1pPr>
              <a:defRPr>
                <a:solidFill>
                  <a:srgbClr val="1E4A6E"/>
                </a:solidFill>
              </a:defRPr>
            </a:lvl1pPr>
          </a:lstStyle>
          <a:p>
            <a:r>
              <a:t>You will not run any MD simulation today, but you will learn how to set one up and how to analyse it</a:t>
            </a:r>
          </a:p>
        </p:txBody>
      </p:sp>
      <p:sp>
        <p:nvSpPr>
          <p:cNvPr id="147" name="Slide Number"/>
          <p:cNvSpPr txBox="1">
            <a:spLocks noGrp="1"/>
          </p:cNvSpPr>
          <p:nvPr>
            <p:ph type="sldNum" sz="quarter" idx="4294967295"/>
          </p:nvPr>
        </p:nvSpPr>
        <p:spPr>
          <a:xfrm>
            <a:off x="23344875" y="12982012"/>
            <a:ext cx="283770"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pic>
        <p:nvPicPr>
          <p:cNvPr id="148" name="traj_Ryan.mp4" descr="traj_Ryan.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3807685" y="4133890"/>
            <a:ext cx="15343204" cy="8630552"/>
          </a:xfrm>
          <a:prstGeom prst="rect">
            <a:avLst/>
          </a:prstGeom>
          <a:ln w="12700">
            <a:miter lim="400000"/>
          </a:ln>
        </p:spPr>
      </p:pic>
      <p:sp>
        <p:nvSpPr>
          <p:cNvPr id="149" name="Rectangle"/>
          <p:cNvSpPr/>
          <p:nvPr/>
        </p:nvSpPr>
        <p:spPr>
          <a:xfrm>
            <a:off x="3505200" y="3987800"/>
            <a:ext cx="5281236" cy="8922732"/>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0" name="Rectangle"/>
          <p:cNvSpPr/>
          <p:nvPr/>
        </p:nvSpPr>
        <p:spPr>
          <a:xfrm>
            <a:off x="14732000" y="3987800"/>
            <a:ext cx="5281236" cy="8922732"/>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155" name="Group"/>
          <p:cNvGrpSpPr/>
          <p:nvPr/>
        </p:nvGrpSpPr>
        <p:grpSpPr>
          <a:xfrm>
            <a:off x="8608340" y="5701786"/>
            <a:ext cx="5324206" cy="5494760"/>
            <a:chOff x="-53793" y="-53792"/>
            <a:chExt cx="5324204" cy="5494759"/>
          </a:xfrm>
        </p:grpSpPr>
        <p:pic>
          <p:nvPicPr>
            <p:cNvPr id="151" name="Line Line" descr="Line Line"/>
            <p:cNvPicPr>
              <a:picLocks/>
            </p:cNvPicPr>
            <p:nvPr/>
          </p:nvPicPr>
          <p:blipFill>
            <a:blip r:embed="rId5"/>
            <a:stretch>
              <a:fillRect/>
            </a:stretch>
          </p:blipFill>
          <p:spPr>
            <a:xfrm rot="18703467">
              <a:off x="-1245132" y="2655486"/>
              <a:ext cx="7294184" cy="76201"/>
            </a:xfrm>
            <a:prstGeom prst="rect">
              <a:avLst/>
            </a:prstGeom>
            <a:effectLst/>
          </p:spPr>
        </p:pic>
        <p:pic>
          <p:nvPicPr>
            <p:cNvPr id="153" name="Line Line" descr="Line Line"/>
            <p:cNvPicPr>
              <a:picLocks/>
            </p:cNvPicPr>
            <p:nvPr/>
          </p:nvPicPr>
          <p:blipFill>
            <a:blip r:embed="rId6"/>
            <a:stretch>
              <a:fillRect/>
            </a:stretch>
          </p:blipFill>
          <p:spPr>
            <a:xfrm rot="13045372">
              <a:off x="-700636" y="2655486"/>
              <a:ext cx="6630238" cy="76201"/>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52" fill="hold"/>
                                        <p:tgtEl>
                                          <p:spTgt spid="14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fill="hold" display="0">
                  <p:stCondLst>
                    <p:cond delay="indefinite"/>
                  </p:stCondLst>
                </p:cTn>
                <p:tgtEl>
                  <p:spTgt spid="148"/>
                </p:tgtEl>
              </p:cMediaNode>
            </p:video>
            <p:seq concurrent="1" prevAc="none" nextAc="seek">
              <p:cTn id="12" restart="whenNotActive" fill="hold" evtFilter="cancelBubble" nodeType="interactiveSeq">
                <p:stCondLst>
                  <p:cond evt="onClick" delay="0">
                    <p:tgtEl>
                      <p:spTgt spid="14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48"/>
                                        </p:tgtEl>
                                      </p:cBhvr>
                                    </p:cmd>
                                  </p:childTnLst>
                                </p:cTn>
                              </p:par>
                            </p:childTnLst>
                          </p:cTn>
                        </p:par>
                      </p:childTnLst>
                    </p:cTn>
                  </p:par>
                </p:childTnLst>
              </p:cTn>
              <p:nextCondLst>
                <p:cond evt="onClick" delay="0">
                  <p:tgtEl>
                    <p:spTgt spid="148"/>
                  </p:tgtEl>
                </p:cond>
              </p:nextCondLst>
            </p:seq>
          </p:childTnLst>
        </p:cTn>
      </p:par>
    </p:tnLst>
    <p:bldLst>
      <p:bldP spid="155"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lide Number"/>
          <p:cNvSpPr txBox="1">
            <a:spLocks noGrp="1"/>
          </p:cNvSpPr>
          <p:nvPr>
            <p:ph type="sldNum" sz="quarter" idx="4294967295"/>
          </p:nvPr>
        </p:nvSpPr>
        <p:spPr>
          <a:xfrm>
            <a:off x="23344875" y="12982012"/>
            <a:ext cx="283770"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pic>
        <p:nvPicPr>
          <p:cNvPr id="161" name="Screenshot 2023-07-22 at 12.06.43.png" descr="Screenshot 2023-07-22 at 12.06.43.png"/>
          <p:cNvPicPr>
            <a:picLocks noChangeAspect="1"/>
          </p:cNvPicPr>
          <p:nvPr/>
        </p:nvPicPr>
        <p:blipFill>
          <a:blip r:embed="rId2"/>
          <a:stretch>
            <a:fillRect/>
          </a:stretch>
        </p:blipFill>
        <p:spPr>
          <a:xfrm>
            <a:off x="1286694" y="2129397"/>
            <a:ext cx="8940801" cy="2806701"/>
          </a:xfrm>
          <a:prstGeom prst="rect">
            <a:avLst/>
          </a:prstGeom>
          <a:ln w="12700">
            <a:miter lim="400000"/>
          </a:ln>
        </p:spPr>
      </p:pic>
      <p:sp>
        <p:nvSpPr>
          <p:cNvPr id="162" name="Useful resources to learn running simulations"/>
          <p:cNvSpPr txBox="1"/>
          <p:nvPr/>
        </p:nvSpPr>
        <p:spPr>
          <a:xfrm>
            <a:off x="3793976" y="2975"/>
            <a:ext cx="16796049"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6000">
                <a:solidFill>
                  <a:srgbClr val="1F497D"/>
                </a:solidFill>
                <a:latin typeface="+mj-lt"/>
                <a:ea typeface="+mj-ea"/>
                <a:cs typeface="+mj-cs"/>
                <a:sym typeface="Helvetica"/>
              </a:defRPr>
            </a:lvl1pPr>
          </a:lstStyle>
          <a:p>
            <a:r>
              <a:t>Useful resources to learn running simulations</a:t>
            </a:r>
          </a:p>
        </p:txBody>
      </p:sp>
      <p:pic>
        <p:nvPicPr>
          <p:cNvPr id="163" name="Screenshot 2023-07-22 at 12.12.33.png" descr="Screenshot 2023-07-22 at 12.12.33.png"/>
          <p:cNvPicPr>
            <a:picLocks noChangeAspect="1"/>
          </p:cNvPicPr>
          <p:nvPr/>
        </p:nvPicPr>
        <p:blipFill>
          <a:blip r:embed="rId3"/>
          <a:stretch>
            <a:fillRect/>
          </a:stretch>
        </p:blipFill>
        <p:spPr>
          <a:xfrm>
            <a:off x="11296629" y="2366709"/>
            <a:ext cx="10452101" cy="5397501"/>
          </a:xfrm>
          <a:prstGeom prst="rect">
            <a:avLst/>
          </a:prstGeom>
          <a:ln w="12700">
            <a:miter lim="400000"/>
          </a:ln>
        </p:spPr>
      </p:pic>
      <p:pic>
        <p:nvPicPr>
          <p:cNvPr id="164" name="Screenshot 2023-07-22 at 12.18.26.png" descr="Screenshot 2023-07-22 at 12.18.26.png"/>
          <p:cNvPicPr>
            <a:picLocks noChangeAspect="1"/>
          </p:cNvPicPr>
          <p:nvPr/>
        </p:nvPicPr>
        <p:blipFill>
          <a:blip r:embed="rId4"/>
          <a:stretch>
            <a:fillRect/>
          </a:stretch>
        </p:blipFill>
        <p:spPr>
          <a:xfrm>
            <a:off x="2599206" y="6088172"/>
            <a:ext cx="5314682" cy="1085553"/>
          </a:xfrm>
          <a:prstGeom prst="rect">
            <a:avLst/>
          </a:prstGeom>
          <a:ln w="12700">
            <a:miter lim="400000"/>
          </a:ln>
        </p:spPr>
      </p:pic>
      <p:pic>
        <p:nvPicPr>
          <p:cNvPr id="165" name="Screenshot 2023-07-23 at 10.57.46.png" descr="Screenshot 2023-07-23 at 10.57.46.png"/>
          <p:cNvPicPr>
            <a:picLocks noChangeAspect="1"/>
          </p:cNvPicPr>
          <p:nvPr/>
        </p:nvPicPr>
        <p:blipFill>
          <a:blip r:embed="rId5"/>
          <a:stretch>
            <a:fillRect/>
          </a:stretch>
        </p:blipFill>
        <p:spPr>
          <a:xfrm>
            <a:off x="1901219" y="8444007"/>
            <a:ext cx="6710656" cy="3295053"/>
          </a:xfrm>
          <a:prstGeom prst="rect">
            <a:avLst/>
          </a:prstGeom>
          <a:ln w="12700">
            <a:miter lim="400000"/>
          </a:ln>
        </p:spPr>
      </p:pic>
      <p:pic>
        <p:nvPicPr>
          <p:cNvPr id="166" name="Screenshot 2023-07-24 at 09.55.13.png" descr="Screenshot 2023-07-24 at 09.55.13.png"/>
          <p:cNvPicPr>
            <a:picLocks noChangeAspect="1"/>
          </p:cNvPicPr>
          <p:nvPr/>
        </p:nvPicPr>
        <p:blipFill>
          <a:blip r:embed="rId6"/>
          <a:stretch>
            <a:fillRect/>
          </a:stretch>
        </p:blipFill>
        <p:spPr>
          <a:xfrm>
            <a:off x="11572668" y="8392338"/>
            <a:ext cx="2946401" cy="4419601"/>
          </a:xfrm>
          <a:prstGeom prst="rect">
            <a:avLst/>
          </a:prstGeom>
          <a:ln w="12700">
            <a:miter lim="400000"/>
          </a:ln>
        </p:spPr>
      </p:pic>
      <p:pic>
        <p:nvPicPr>
          <p:cNvPr id="167" name="Screenshot 2023-07-24 at 09.56.06.png" descr="Screenshot 2023-07-24 at 09.56.06.png"/>
          <p:cNvPicPr>
            <a:picLocks noChangeAspect="1"/>
          </p:cNvPicPr>
          <p:nvPr/>
        </p:nvPicPr>
        <p:blipFill>
          <a:blip r:embed="rId7"/>
          <a:stretch>
            <a:fillRect/>
          </a:stretch>
        </p:blipFill>
        <p:spPr>
          <a:xfrm>
            <a:off x="15542107" y="8360588"/>
            <a:ext cx="2946401" cy="4483101"/>
          </a:xfrm>
          <a:prstGeom prst="rect">
            <a:avLst/>
          </a:prstGeom>
          <a:ln w="12700">
            <a:miter lim="400000"/>
          </a:ln>
        </p:spPr>
      </p:pic>
      <p:sp>
        <p:nvSpPr>
          <p:cNvPr id="168" name="Living J. Comp. Mol. Sci. 2019, 1, 5957"/>
          <p:cNvSpPr txBox="1"/>
          <p:nvPr/>
        </p:nvSpPr>
        <p:spPr>
          <a:xfrm>
            <a:off x="810281" y="12933140"/>
            <a:ext cx="7380726"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b="0" i="1">
                <a:solidFill>
                  <a:srgbClr val="016EBC"/>
                </a:solidFill>
                <a:latin typeface="+mj-lt"/>
                <a:ea typeface="+mj-ea"/>
                <a:cs typeface="+mj-cs"/>
                <a:sym typeface="Helvetica"/>
              </a:defRPr>
            </a:pPr>
            <a:r>
              <a:t>Living J. Comp. Mol. Sci. </a:t>
            </a:r>
            <a:r>
              <a:rPr i="0"/>
              <a:t>2019, </a:t>
            </a:r>
            <a:r>
              <a:rPr b="1" i="0"/>
              <a:t>1</a:t>
            </a:r>
            <a:r>
              <a:rPr i="0"/>
              <a:t>, 5957</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0" name="Slide Number"/>
          <p:cNvSpPr txBox="1">
            <a:spLocks noGrp="1"/>
          </p:cNvSpPr>
          <p:nvPr>
            <p:ph type="sldNum" sz="quarter" idx="4294967295"/>
          </p:nvPr>
        </p:nvSpPr>
        <p:spPr>
          <a:xfrm>
            <a:off x="23342132" y="12982012"/>
            <a:ext cx="289256"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171" name="Starting point for setting up a simulation"/>
          <p:cNvSpPr txBox="1"/>
          <p:nvPr/>
        </p:nvSpPr>
        <p:spPr>
          <a:xfrm>
            <a:off x="4769544" y="15675"/>
            <a:ext cx="1484491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6000">
                <a:solidFill>
                  <a:srgbClr val="1F497D"/>
                </a:solidFill>
                <a:latin typeface="+mj-lt"/>
                <a:ea typeface="+mj-ea"/>
                <a:cs typeface="+mj-cs"/>
                <a:sym typeface="Helvetica"/>
              </a:defRPr>
            </a:lvl1pPr>
          </a:lstStyle>
          <a:p>
            <a:r>
              <a:t>Starting point for setting up a simulation</a:t>
            </a:r>
          </a:p>
        </p:txBody>
      </p:sp>
      <p:pic>
        <p:nvPicPr>
          <p:cNvPr id="172" name="Screenshot 2023-07-21 at 14.04.17.png" descr="Screenshot 2023-07-21 at 14.04.17.png"/>
          <p:cNvPicPr>
            <a:picLocks noChangeAspect="1"/>
          </p:cNvPicPr>
          <p:nvPr/>
        </p:nvPicPr>
        <p:blipFill>
          <a:blip r:embed="rId4"/>
          <a:srcRect l="4321"/>
          <a:stretch>
            <a:fillRect/>
          </a:stretch>
        </p:blipFill>
        <p:spPr>
          <a:xfrm>
            <a:off x="11352985" y="3011518"/>
            <a:ext cx="3364849" cy="3481663"/>
          </a:xfrm>
          <a:prstGeom prst="rect">
            <a:avLst/>
          </a:prstGeom>
          <a:ln w="12700">
            <a:miter lim="400000"/>
          </a:ln>
        </p:spPr>
      </p:pic>
      <p:pic>
        <p:nvPicPr>
          <p:cNvPr id="173" name="Image" descr="Image"/>
          <p:cNvPicPr>
            <a:picLocks noChangeAspect="1"/>
          </p:cNvPicPr>
          <p:nvPr/>
        </p:nvPicPr>
        <p:blipFill>
          <a:blip r:embed="rId5"/>
          <a:stretch>
            <a:fillRect/>
          </a:stretch>
        </p:blipFill>
        <p:spPr>
          <a:xfrm>
            <a:off x="11794359" y="6066771"/>
            <a:ext cx="2481959" cy="2481959"/>
          </a:xfrm>
          <a:prstGeom prst="rect">
            <a:avLst/>
          </a:prstGeom>
          <a:ln w="12700">
            <a:miter lim="400000"/>
          </a:ln>
        </p:spPr>
      </p:pic>
      <p:pic>
        <p:nvPicPr>
          <p:cNvPr id="174" name="Screenshot 2023-07-22 at 11.57.44.png" descr="Screenshot 2023-07-22 at 11.57.44.png"/>
          <p:cNvPicPr>
            <a:picLocks noChangeAspect="1"/>
          </p:cNvPicPr>
          <p:nvPr/>
        </p:nvPicPr>
        <p:blipFill>
          <a:blip r:embed="rId6"/>
          <a:stretch>
            <a:fillRect/>
          </a:stretch>
        </p:blipFill>
        <p:spPr>
          <a:xfrm>
            <a:off x="11068829" y="9466006"/>
            <a:ext cx="4495801" cy="1600201"/>
          </a:xfrm>
          <a:prstGeom prst="rect">
            <a:avLst/>
          </a:prstGeom>
          <a:ln w="12700">
            <a:miter lim="400000"/>
          </a:ln>
        </p:spPr>
      </p:pic>
      <p:pic>
        <p:nvPicPr>
          <p:cNvPr id="175" name="Screenshot 2023-07-22 at 12.00.43.png" descr="Screenshot 2023-07-22 at 12.00.43.png"/>
          <p:cNvPicPr>
            <a:picLocks noChangeAspect="1"/>
          </p:cNvPicPr>
          <p:nvPr/>
        </p:nvPicPr>
        <p:blipFill>
          <a:blip r:embed="rId7"/>
          <a:stretch>
            <a:fillRect/>
          </a:stretch>
        </p:blipFill>
        <p:spPr>
          <a:xfrm>
            <a:off x="1624638" y="3256143"/>
            <a:ext cx="6096001" cy="850901"/>
          </a:xfrm>
          <a:prstGeom prst="rect">
            <a:avLst/>
          </a:prstGeom>
          <a:ln w="12700">
            <a:miter lim="400000"/>
          </a:ln>
        </p:spPr>
      </p:pic>
      <p:sp>
        <p:nvSpPr>
          <p:cNvPr id="176" name="Getting your protein structure"/>
          <p:cNvSpPr txBox="1"/>
          <p:nvPr/>
        </p:nvSpPr>
        <p:spPr>
          <a:xfrm>
            <a:off x="1523994" y="1951378"/>
            <a:ext cx="7302501" cy="709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Getting your protein structure</a:t>
            </a:r>
          </a:p>
        </p:txBody>
      </p:sp>
      <p:pic>
        <p:nvPicPr>
          <p:cNvPr id="177" name="Image" descr="Image"/>
          <p:cNvPicPr>
            <a:picLocks noChangeAspect="1"/>
          </p:cNvPicPr>
          <p:nvPr/>
        </p:nvPicPr>
        <p:blipFill>
          <a:blip r:embed="rId8"/>
          <a:stretch>
            <a:fillRect/>
          </a:stretch>
        </p:blipFill>
        <p:spPr>
          <a:xfrm>
            <a:off x="2633787" y="4538903"/>
            <a:ext cx="3657601" cy="1003301"/>
          </a:xfrm>
          <a:prstGeom prst="rect">
            <a:avLst/>
          </a:prstGeom>
          <a:ln w="12700">
            <a:miter lim="400000"/>
          </a:ln>
        </p:spPr>
      </p:pic>
      <p:pic>
        <p:nvPicPr>
          <p:cNvPr id="178" name="Screenshot 2023-07-22 at 12.02.12.png" descr="Screenshot 2023-07-22 at 12.02.12.png"/>
          <p:cNvPicPr>
            <a:picLocks noChangeAspect="1"/>
          </p:cNvPicPr>
          <p:nvPr/>
        </p:nvPicPr>
        <p:blipFill>
          <a:blip r:embed="rId9"/>
          <a:stretch>
            <a:fillRect/>
          </a:stretch>
        </p:blipFill>
        <p:spPr>
          <a:xfrm>
            <a:off x="2894137" y="8741942"/>
            <a:ext cx="3136901" cy="1016001"/>
          </a:xfrm>
          <a:prstGeom prst="rect">
            <a:avLst/>
          </a:prstGeom>
          <a:ln w="12700">
            <a:miter lim="400000"/>
          </a:ln>
        </p:spPr>
      </p:pic>
      <p:sp>
        <p:nvSpPr>
          <p:cNvPr id="179" name="Getting ligands/co-factors"/>
          <p:cNvSpPr txBox="1"/>
          <p:nvPr/>
        </p:nvSpPr>
        <p:spPr>
          <a:xfrm>
            <a:off x="1427280" y="7636525"/>
            <a:ext cx="6490717" cy="709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Getting ligands/co-factors</a:t>
            </a:r>
          </a:p>
        </p:txBody>
      </p:sp>
      <p:pic>
        <p:nvPicPr>
          <p:cNvPr id="180" name="Image" descr="Image"/>
          <p:cNvPicPr>
            <a:picLocks noChangeAspect="1"/>
          </p:cNvPicPr>
          <p:nvPr/>
        </p:nvPicPr>
        <p:blipFill>
          <a:blip r:embed="rId8"/>
          <a:stretch>
            <a:fillRect/>
          </a:stretch>
        </p:blipFill>
        <p:spPr>
          <a:xfrm>
            <a:off x="2633787" y="10154194"/>
            <a:ext cx="3657601" cy="1003301"/>
          </a:xfrm>
          <a:prstGeom prst="rect">
            <a:avLst/>
          </a:prstGeom>
          <a:ln w="12700">
            <a:miter lim="400000"/>
          </a:ln>
        </p:spPr>
      </p:pic>
      <p:sp>
        <p:nvSpPr>
          <p:cNvPr id="181" name="Prepping your protein and/or ligand(s)"/>
          <p:cNvSpPr txBox="1"/>
          <p:nvPr/>
        </p:nvSpPr>
        <p:spPr>
          <a:xfrm>
            <a:off x="9961053" y="1938470"/>
            <a:ext cx="5703015" cy="1331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000"/>
            </a:lvl1pPr>
          </a:lstStyle>
          <a:p>
            <a:r>
              <a:t>Prepping your protein and/or ligand(s)</a:t>
            </a:r>
          </a:p>
        </p:txBody>
      </p:sp>
      <p:sp>
        <p:nvSpPr>
          <p:cNvPr id="182" name="Getting ready for your simulation…"/>
          <p:cNvSpPr txBox="1"/>
          <p:nvPr/>
        </p:nvSpPr>
        <p:spPr>
          <a:xfrm>
            <a:off x="17364419" y="1938470"/>
            <a:ext cx="5113989" cy="1331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000"/>
            </a:lvl1pPr>
          </a:lstStyle>
          <a:p>
            <a:r>
              <a:t>Getting ready for your simulation…</a:t>
            </a:r>
          </a:p>
        </p:txBody>
      </p:sp>
      <p:pic>
        <p:nvPicPr>
          <p:cNvPr id="183" name="shaw-dasatanib-2.mov" descr="shaw-dasatanib-2.mov"/>
          <p:cNvPicPr>
            <a:picLocks/>
          </p:cNvPicPr>
          <p:nvPr>
            <a:videoFile r:link="rId2"/>
            <p:extLst>
              <p:ext uri="{DAA4B4D4-6D71-4841-9C94-3DE7FCFB9230}">
                <p14:media xmlns:p14="http://schemas.microsoft.com/office/powerpoint/2010/main" r:embed="rId1"/>
              </p:ext>
            </p:extLst>
          </p:nvPr>
        </p:nvPicPr>
        <p:blipFill>
          <a:blip r:embed="rId10"/>
          <a:stretch>
            <a:fillRect/>
          </a:stretch>
        </p:blipFill>
        <p:spPr>
          <a:xfrm>
            <a:off x="17622770" y="4756076"/>
            <a:ext cx="5103350" cy="5103350"/>
          </a:xfrm>
          <a:prstGeom prst="rect">
            <a:avLst/>
          </a:prstGeom>
          <a:ln w="12700">
            <a:miter lim="400000"/>
          </a:ln>
        </p:spPr>
      </p:pic>
      <p:sp>
        <p:nvSpPr>
          <p:cNvPr id="184" name="Rectangle"/>
          <p:cNvSpPr/>
          <p:nvPr/>
        </p:nvSpPr>
        <p:spPr>
          <a:xfrm>
            <a:off x="9944301" y="1800445"/>
            <a:ext cx="6182074" cy="10115110"/>
          </a:xfrm>
          <a:prstGeom prst="rect">
            <a:avLst/>
          </a:prstGeom>
          <a:ln w="63500">
            <a:solidFill>
              <a:srgbClr val="0096FF"/>
            </a:solidFill>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5" name="Rectangle"/>
          <p:cNvSpPr/>
          <p:nvPr/>
        </p:nvSpPr>
        <p:spPr>
          <a:xfrm>
            <a:off x="16830375" y="1800445"/>
            <a:ext cx="6182074" cy="10115110"/>
          </a:xfrm>
          <a:prstGeom prst="rect">
            <a:avLst/>
          </a:prstGeom>
          <a:ln w="63500">
            <a:solidFill>
              <a:srgbClr val="009193"/>
            </a:solidFill>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6" name="Rectangle"/>
          <p:cNvSpPr/>
          <p:nvPr/>
        </p:nvSpPr>
        <p:spPr>
          <a:xfrm>
            <a:off x="1371551" y="1800445"/>
            <a:ext cx="7607388" cy="10115110"/>
          </a:xfrm>
          <a:prstGeom prst="rect">
            <a:avLst/>
          </a:prstGeom>
          <a:ln w="63500">
            <a:solidFill>
              <a:srgbClr val="011993"/>
            </a:solidFill>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56" fill="hold"/>
                                        <p:tgtEl>
                                          <p:spTgt spid="18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83"/>
                </p:tgtEl>
              </p:cMediaNode>
            </p:video>
            <p:seq concurrent="1" prevAc="none" nextAc="seek">
              <p:cTn id="8" restart="whenNotActive" fill="hold" evtFilter="cancelBubble" nodeType="interactiveSeq">
                <p:stCondLst>
                  <p:cond evt="onClick" delay="0">
                    <p:tgtEl>
                      <p:spTgt spid="18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3"/>
                                        </p:tgtEl>
                                      </p:cBhvr>
                                    </p:cmd>
                                  </p:childTnLst>
                                </p:cTn>
                              </p:par>
                            </p:childTnLst>
                          </p:cTn>
                        </p:par>
                      </p:childTnLst>
                    </p:cTn>
                  </p:par>
                </p:childTnLst>
              </p:cTn>
              <p:nextCondLst>
                <p:cond evt="onClick" delay="0">
                  <p:tgtEl>
                    <p:spTgt spid="18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1"/>
          <p:cNvSpPr txBox="1">
            <a:spLocks noGrp="1"/>
          </p:cNvSpPr>
          <p:nvPr>
            <p:ph type="title"/>
          </p:nvPr>
        </p:nvSpPr>
        <p:spPr>
          <a:xfrm>
            <a:off x="1676400" y="9293"/>
            <a:ext cx="21031200" cy="1117011"/>
          </a:xfrm>
          <a:prstGeom prst="rect">
            <a:avLst/>
          </a:prstGeom>
        </p:spPr>
        <p:txBody>
          <a:bodyPr/>
          <a:lstStyle>
            <a:lvl1pPr algn="ctr" defTabSz="1609344">
              <a:defRPr sz="6160"/>
            </a:lvl1pPr>
          </a:lstStyle>
          <a:p>
            <a:r>
              <a:t>A typical workflow for molecular dynamics</a:t>
            </a:r>
          </a:p>
        </p:txBody>
      </p:sp>
      <p:sp>
        <p:nvSpPr>
          <p:cNvPr id="189" name="Get protein structure"/>
          <p:cNvSpPr/>
          <p:nvPr/>
        </p:nvSpPr>
        <p:spPr>
          <a:xfrm>
            <a:off x="2395334" y="1783132"/>
            <a:ext cx="2951428" cy="926879"/>
          </a:xfrm>
          <a:prstGeom prst="rect">
            <a:avLst/>
          </a:prstGeom>
          <a:solidFill>
            <a:schemeClr val="accent1">
              <a:hueOff val="114395"/>
              <a:lumOff val="-24975"/>
              <a:alpha val="40000"/>
            </a:schemeClr>
          </a:solidFill>
          <a:ln w="12700">
            <a:miter lim="400000"/>
          </a:ln>
          <a:effectLst>
            <a:outerShdw blurRad="12700" dir="5400000" rotWithShape="0">
              <a:srgbClr val="000000">
                <a:alpha val="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56" tIns="29756" rIns="29756" bIns="29756" anchor="ctr"/>
          <a:lstStyle>
            <a:lvl1pPr defTabSz="1300479">
              <a:defRPr b="0">
                <a:solidFill>
                  <a:srgbClr val="FFFFFF"/>
                </a:solidFill>
              </a:defRPr>
            </a:lvl1pPr>
          </a:lstStyle>
          <a:p>
            <a:r>
              <a:t>Get protein structure</a:t>
            </a:r>
          </a:p>
        </p:txBody>
      </p:sp>
      <p:sp>
        <p:nvSpPr>
          <p:cNvPr id="190" name="Prep for simulation"/>
          <p:cNvSpPr/>
          <p:nvPr/>
        </p:nvSpPr>
        <p:spPr>
          <a:xfrm>
            <a:off x="2076299" y="3772628"/>
            <a:ext cx="3589498" cy="748653"/>
          </a:xfrm>
          <a:prstGeom prst="rect">
            <a:avLst/>
          </a:prstGeom>
          <a:solidFill>
            <a:srgbClr val="51A7F9">
              <a:alpha val="40000"/>
            </a:srgbClr>
          </a:solidFill>
          <a:ln w="12700">
            <a:miter lim="400000"/>
          </a:ln>
          <a:effectLst>
            <a:outerShdw blurRad="127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56" tIns="29756" rIns="29756" bIns="29756" anchor="ctr"/>
          <a:lstStyle>
            <a:lvl1pPr defTabSz="1300479">
              <a:defRPr b="0">
                <a:solidFill>
                  <a:srgbClr val="FFFFFF"/>
                </a:solidFill>
                <a:latin typeface="+mj-lt"/>
                <a:ea typeface="+mj-ea"/>
                <a:cs typeface="+mj-cs"/>
                <a:sym typeface="Helvetica"/>
              </a:defRPr>
            </a:lvl1pPr>
          </a:lstStyle>
          <a:p>
            <a:r>
              <a:t>Prep for simulation</a:t>
            </a:r>
          </a:p>
        </p:txBody>
      </p:sp>
      <p:sp>
        <p:nvSpPr>
          <p:cNvPr id="191" name="Run Simulation Protocol"/>
          <p:cNvSpPr/>
          <p:nvPr/>
        </p:nvSpPr>
        <p:spPr>
          <a:xfrm>
            <a:off x="1336761" y="7385110"/>
            <a:ext cx="4956187" cy="1657021"/>
          </a:xfrm>
          <a:prstGeom prst="rect">
            <a:avLst/>
          </a:prstGeom>
          <a:solidFill>
            <a:srgbClr val="008F00">
              <a:alpha val="40112"/>
            </a:srgbClr>
          </a:solidFill>
          <a:ln w="12700">
            <a:solidFill>
              <a:srgbClr val="4F81BD">
                <a:alpha val="40112"/>
              </a:srgbClr>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56" tIns="29756" rIns="29756" bIns="29756" anchor="ctr"/>
          <a:lstStyle>
            <a:lvl1pPr defTabSz="1300479">
              <a:defRPr b="0">
                <a:solidFill>
                  <a:srgbClr val="FFFFFF"/>
                </a:solidFill>
                <a:latin typeface="+mj-lt"/>
                <a:ea typeface="+mj-ea"/>
                <a:cs typeface="+mj-cs"/>
                <a:sym typeface="Helvetica"/>
              </a:defRPr>
            </a:lvl1pPr>
          </a:lstStyle>
          <a:p>
            <a:r>
              <a:t>Run Simulation Protocol</a:t>
            </a:r>
          </a:p>
        </p:txBody>
      </p:sp>
      <p:sp>
        <p:nvSpPr>
          <p:cNvPr id="192" name="Simulation Analysis"/>
          <p:cNvSpPr/>
          <p:nvPr/>
        </p:nvSpPr>
        <p:spPr>
          <a:xfrm>
            <a:off x="1336761" y="10329077"/>
            <a:ext cx="4915130" cy="1168760"/>
          </a:xfrm>
          <a:prstGeom prst="rect">
            <a:avLst/>
          </a:prstGeom>
          <a:solidFill>
            <a:srgbClr val="942193">
              <a:alpha val="40112"/>
            </a:srgbClr>
          </a:solidFill>
          <a:ln w="12700">
            <a:solidFill>
              <a:srgbClr val="4F81BD">
                <a:alpha val="40112"/>
              </a:srgbClr>
            </a:solidFill>
          </a:ln>
          <a:effectLst>
            <a:outerShdw blurRad="12700" dir="54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56" tIns="29756" rIns="29756" bIns="29756" anchor="ctr"/>
          <a:lstStyle>
            <a:lvl1pPr defTabSz="1300479">
              <a:defRPr b="0">
                <a:solidFill>
                  <a:srgbClr val="FFFFFF"/>
                </a:solidFill>
                <a:latin typeface="+mj-lt"/>
                <a:ea typeface="+mj-ea"/>
                <a:cs typeface="+mj-cs"/>
                <a:sym typeface="Helvetica"/>
              </a:defRPr>
            </a:lvl1pPr>
          </a:lstStyle>
          <a:p>
            <a:r>
              <a:t>Simulation Analysis</a:t>
            </a:r>
          </a:p>
        </p:txBody>
      </p:sp>
      <p:sp>
        <p:nvSpPr>
          <p:cNvPr id="193" name="Line"/>
          <p:cNvSpPr/>
          <p:nvPr/>
        </p:nvSpPr>
        <p:spPr>
          <a:xfrm>
            <a:off x="3814854" y="2858781"/>
            <a:ext cx="1" cy="765077"/>
          </a:xfrm>
          <a:prstGeom prst="line">
            <a:avLst/>
          </a:prstGeom>
          <a:ln w="38100">
            <a:solidFill>
              <a:srgbClr val="4F81BD">
                <a:alpha val="40000"/>
              </a:srgbClr>
            </a:solidFill>
            <a:tailEnd type="triangle"/>
          </a:ln>
          <a:effectLst>
            <a:outerShdw blurRad="12700" dir="5400000" rotWithShape="0">
              <a:srgbClr val="000000">
                <a:alpha val="38000"/>
              </a:srgbClr>
            </a:outerShdw>
          </a:effectLst>
        </p:spPr>
        <p:txBody>
          <a:bodyPr lIns="29756" tIns="29756" rIns="29756" bIns="29756"/>
          <a:lstStyle/>
          <a:p>
            <a:pPr algn="l" defTabSz="1300479">
              <a:defRPr sz="2400" b="0">
                <a:latin typeface="Calibri"/>
                <a:ea typeface="Calibri"/>
                <a:cs typeface="Calibri"/>
                <a:sym typeface="Calibri"/>
              </a:defRPr>
            </a:pPr>
            <a:endParaRPr/>
          </a:p>
        </p:txBody>
      </p:sp>
      <p:sp>
        <p:nvSpPr>
          <p:cNvPr id="194" name="Line"/>
          <p:cNvSpPr/>
          <p:nvPr/>
        </p:nvSpPr>
        <p:spPr>
          <a:xfrm>
            <a:off x="3808315" y="4699614"/>
            <a:ext cx="1" cy="765077"/>
          </a:xfrm>
          <a:prstGeom prst="line">
            <a:avLst/>
          </a:prstGeom>
          <a:ln w="38100">
            <a:solidFill>
              <a:srgbClr val="4F81BD">
                <a:alpha val="40000"/>
              </a:srgbClr>
            </a:solidFill>
            <a:tailEnd type="triangle"/>
          </a:ln>
          <a:effectLst>
            <a:outerShdw blurRad="12700" dir="5400000" rotWithShape="0">
              <a:srgbClr val="000000">
                <a:alpha val="38000"/>
              </a:srgbClr>
            </a:outerShdw>
          </a:effectLst>
        </p:spPr>
        <p:txBody>
          <a:bodyPr lIns="29756" tIns="29756" rIns="29756" bIns="29756"/>
          <a:lstStyle/>
          <a:p>
            <a:pPr algn="l" defTabSz="1300479">
              <a:defRPr sz="2400" b="0">
                <a:latin typeface="Calibri"/>
                <a:ea typeface="Calibri"/>
                <a:cs typeface="Calibri"/>
                <a:sym typeface="Calibri"/>
              </a:defRPr>
            </a:pPr>
            <a:endParaRPr/>
          </a:p>
        </p:txBody>
      </p:sp>
      <p:sp>
        <p:nvSpPr>
          <p:cNvPr id="195" name="Simulation setup"/>
          <p:cNvSpPr/>
          <p:nvPr/>
        </p:nvSpPr>
        <p:spPr>
          <a:xfrm>
            <a:off x="1684122" y="5590248"/>
            <a:ext cx="4373852" cy="748653"/>
          </a:xfrm>
          <a:prstGeom prst="rect">
            <a:avLst/>
          </a:prstGeom>
          <a:solidFill>
            <a:srgbClr val="009193"/>
          </a:solidFill>
          <a:ln w="12700">
            <a:miter lim="400000"/>
          </a:ln>
          <a:effectLst>
            <a:outerShdw blurRad="12700" dir="54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56" tIns="29756" rIns="29756" bIns="29756" anchor="ctr"/>
          <a:lstStyle>
            <a:lvl1pPr defTabSz="1300479">
              <a:defRPr b="0">
                <a:solidFill>
                  <a:srgbClr val="FFFFFF"/>
                </a:solidFill>
              </a:defRPr>
            </a:lvl1pPr>
          </a:lstStyle>
          <a:p>
            <a:r>
              <a:t>Simulation setup</a:t>
            </a:r>
          </a:p>
        </p:txBody>
      </p:sp>
      <p:sp>
        <p:nvSpPr>
          <p:cNvPr id="196" name="Line"/>
          <p:cNvSpPr/>
          <p:nvPr/>
        </p:nvSpPr>
        <p:spPr>
          <a:xfrm>
            <a:off x="3794325" y="6512887"/>
            <a:ext cx="1" cy="765077"/>
          </a:xfrm>
          <a:prstGeom prst="line">
            <a:avLst/>
          </a:prstGeom>
          <a:ln w="38100">
            <a:solidFill>
              <a:srgbClr val="4F81BD">
                <a:alpha val="40112"/>
              </a:srgbClr>
            </a:solidFill>
            <a:tailEnd type="triangle"/>
          </a:ln>
          <a:effectLst>
            <a:outerShdw blurRad="12700" dir="5400000" rotWithShape="0">
              <a:srgbClr val="000000">
                <a:alpha val="38000"/>
              </a:srgbClr>
            </a:outerShdw>
          </a:effectLst>
        </p:spPr>
        <p:txBody>
          <a:bodyPr lIns="29756" tIns="29756" rIns="29756" bIns="29756"/>
          <a:lstStyle/>
          <a:p>
            <a:pPr algn="l" defTabSz="1300479">
              <a:defRPr sz="2400" b="0">
                <a:latin typeface="Calibri"/>
                <a:ea typeface="Calibri"/>
                <a:cs typeface="Calibri"/>
                <a:sym typeface="Calibri"/>
              </a:defRPr>
            </a:pPr>
            <a:endParaRPr/>
          </a:p>
        </p:txBody>
      </p:sp>
      <p:sp>
        <p:nvSpPr>
          <p:cNvPr id="197" name="Line"/>
          <p:cNvSpPr/>
          <p:nvPr/>
        </p:nvSpPr>
        <p:spPr>
          <a:xfrm>
            <a:off x="3808314" y="9215846"/>
            <a:ext cx="1" cy="943303"/>
          </a:xfrm>
          <a:prstGeom prst="line">
            <a:avLst/>
          </a:prstGeom>
          <a:ln w="38100">
            <a:solidFill>
              <a:srgbClr val="4F81BD">
                <a:alpha val="40112"/>
              </a:srgbClr>
            </a:solidFill>
            <a:tailEnd type="triangle"/>
          </a:ln>
          <a:effectLst>
            <a:outerShdw blurRad="12700" dir="5400000" rotWithShape="0">
              <a:srgbClr val="000000">
                <a:alpha val="38000"/>
              </a:srgbClr>
            </a:outerShdw>
          </a:effectLst>
        </p:spPr>
        <p:txBody>
          <a:bodyPr lIns="29756" tIns="29756" rIns="29756" bIns="29756"/>
          <a:lstStyle/>
          <a:p>
            <a:pPr algn="l" defTabSz="1300479">
              <a:defRPr sz="2400" b="0">
                <a:latin typeface="Calibri"/>
                <a:ea typeface="Calibri"/>
                <a:cs typeface="Calibri"/>
                <a:sym typeface="Calibri"/>
              </a:defRPr>
            </a:pPr>
            <a:endParaRPr/>
          </a:p>
        </p:txBody>
      </p:sp>
      <p:sp>
        <p:nvSpPr>
          <p:cNvPr id="198" name="Rectangle"/>
          <p:cNvSpPr/>
          <p:nvPr/>
        </p:nvSpPr>
        <p:spPr>
          <a:xfrm>
            <a:off x="9536328" y="6114259"/>
            <a:ext cx="9696454" cy="3754658"/>
          </a:xfrm>
          <a:prstGeom prst="rect">
            <a:avLst/>
          </a:prstGeom>
          <a:solidFill>
            <a:srgbClr val="FFFFFF"/>
          </a:solidFill>
          <a:ln w="38100">
            <a:solidFill>
              <a:srgbClr val="9BBB59"/>
            </a:solidFill>
          </a:ln>
          <a:effectLst>
            <a:outerShdw blurRad="12700" dir="5400000" rotWithShape="0">
              <a:srgbClr val="000000">
                <a:alpha val="35000"/>
              </a:srgbClr>
            </a:outerShdw>
          </a:effectLst>
        </p:spPr>
        <p:txBody>
          <a:bodyPr lIns="29756" tIns="29756" rIns="29756" bIns="29756" anchor="ctr"/>
          <a:lstStyle/>
          <a:p>
            <a:pPr algn="l" defTabSz="1300479">
              <a:defRPr sz="2400" b="0">
                <a:latin typeface="Calibri"/>
                <a:ea typeface="Calibri"/>
                <a:cs typeface="Calibri"/>
                <a:sym typeface="Calibri"/>
              </a:defRPr>
            </a:pPr>
            <a:endParaRPr/>
          </a:p>
        </p:txBody>
      </p:sp>
      <p:sp>
        <p:nvSpPr>
          <p:cNvPr id="199" name="Gromacs"/>
          <p:cNvSpPr txBox="1"/>
          <p:nvPr/>
        </p:nvSpPr>
        <p:spPr>
          <a:xfrm>
            <a:off x="10551520" y="6467294"/>
            <a:ext cx="1925813" cy="7674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56" tIns="29756" rIns="29756" bIns="29756"/>
          <a:lstStyle>
            <a:lvl1pPr algn="l" defTabSz="1300479"/>
          </a:lstStyle>
          <a:p>
            <a:r>
              <a:t>Gromacs</a:t>
            </a:r>
          </a:p>
        </p:txBody>
      </p:sp>
      <p:sp>
        <p:nvSpPr>
          <p:cNvPr id="200" name="Rectangle 5"/>
          <p:cNvSpPr txBox="1"/>
          <p:nvPr/>
        </p:nvSpPr>
        <p:spPr>
          <a:xfrm>
            <a:off x="12009752" y="5801841"/>
            <a:ext cx="258974" cy="51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defTabSz="914400">
              <a:defRPr sz="1800" b="0" u="sng">
                <a:noFill/>
                <a:latin typeface="Arial"/>
                <a:ea typeface="Arial"/>
                <a:cs typeface="Arial"/>
                <a:sym typeface="Arial"/>
                <a:hlinkClick r:id="rId2"/>
              </a:defRPr>
            </a:lvl1pPr>
          </a:lstStyle>
          <a:p>
            <a:pPr>
              <a:defRPr u="none">
                <a:solidFill>
                  <a:srgbClr val="0365C0"/>
                </a:solidFill>
              </a:defRPr>
            </a:pPr>
            <a:r>
              <a:rPr u="sng">
                <a:noFill/>
                <a:hlinkClick r:id="rId2"/>
              </a:rPr>
              <a:t> </a:t>
            </a:r>
          </a:p>
        </p:txBody>
      </p:sp>
      <p:sp>
        <p:nvSpPr>
          <p:cNvPr id="201" name="Rectangle 5"/>
          <p:cNvSpPr txBox="1"/>
          <p:nvPr/>
        </p:nvSpPr>
        <p:spPr>
          <a:xfrm>
            <a:off x="11911467" y="7295064"/>
            <a:ext cx="258974" cy="51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defTabSz="914400">
              <a:defRPr sz="1800" b="0" u="sng">
                <a:noFill/>
                <a:latin typeface="Arial"/>
                <a:ea typeface="Arial"/>
                <a:cs typeface="Arial"/>
                <a:sym typeface="Arial"/>
                <a:hlinkClick r:id="rId3"/>
              </a:defRPr>
            </a:lvl1pPr>
          </a:lstStyle>
          <a:p>
            <a:pPr>
              <a:defRPr u="none">
                <a:solidFill>
                  <a:srgbClr val="0365C0"/>
                </a:solidFill>
              </a:defRPr>
            </a:pPr>
            <a:r>
              <a:rPr u="sng">
                <a:noFill/>
                <a:hlinkClick r:id="rId3"/>
              </a:rPr>
              <a:t> </a:t>
            </a:r>
          </a:p>
        </p:txBody>
      </p:sp>
      <p:sp>
        <p:nvSpPr>
          <p:cNvPr id="202" name="Amber"/>
          <p:cNvSpPr txBox="1"/>
          <p:nvPr/>
        </p:nvSpPr>
        <p:spPr>
          <a:xfrm>
            <a:off x="10987505" y="7438345"/>
            <a:ext cx="1696224" cy="5532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56" tIns="29756" rIns="29756" bIns="29756"/>
          <a:lstStyle>
            <a:lvl1pPr algn="l" defTabSz="1300479">
              <a:defRPr>
                <a:solidFill>
                  <a:srgbClr val="C82506"/>
                </a:solidFill>
              </a:defRPr>
            </a:lvl1pPr>
          </a:lstStyle>
          <a:p>
            <a:r>
              <a:t>Amber</a:t>
            </a:r>
          </a:p>
        </p:txBody>
      </p:sp>
      <p:sp>
        <p:nvSpPr>
          <p:cNvPr id="203" name="NAMD"/>
          <p:cNvSpPr txBox="1"/>
          <p:nvPr/>
        </p:nvSpPr>
        <p:spPr>
          <a:xfrm>
            <a:off x="12932312" y="7261421"/>
            <a:ext cx="1696225" cy="553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56" tIns="29756" rIns="29756" bIns="29756"/>
          <a:lstStyle>
            <a:lvl1pPr algn="l" defTabSz="1300479"/>
          </a:lstStyle>
          <a:p>
            <a:r>
              <a:t>NAMD</a:t>
            </a:r>
          </a:p>
        </p:txBody>
      </p:sp>
      <p:sp>
        <p:nvSpPr>
          <p:cNvPr id="204" name="OpenMM"/>
          <p:cNvSpPr txBox="1"/>
          <p:nvPr/>
        </p:nvSpPr>
        <p:spPr>
          <a:xfrm>
            <a:off x="15090264" y="6498449"/>
            <a:ext cx="2329817" cy="705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56" tIns="29756" rIns="29756" bIns="29756"/>
          <a:lstStyle>
            <a:lvl1pPr algn="l" defTabSz="1300479">
              <a:defRPr>
                <a:solidFill>
                  <a:srgbClr val="C82506"/>
                </a:solidFill>
              </a:defRPr>
            </a:lvl1pPr>
          </a:lstStyle>
          <a:p>
            <a:r>
              <a:t>OpenMM</a:t>
            </a:r>
          </a:p>
        </p:txBody>
      </p:sp>
      <p:sp>
        <p:nvSpPr>
          <p:cNvPr id="205" name="SOMD"/>
          <p:cNvSpPr txBox="1"/>
          <p:nvPr/>
        </p:nvSpPr>
        <p:spPr>
          <a:xfrm>
            <a:off x="14809668" y="8374883"/>
            <a:ext cx="1696224" cy="553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56" tIns="29756" rIns="29756" bIns="29756"/>
          <a:lstStyle>
            <a:lvl1pPr algn="l" defTabSz="1300479">
              <a:defRPr>
                <a:solidFill>
                  <a:srgbClr val="C82506"/>
                </a:solidFill>
              </a:defRPr>
            </a:lvl1pPr>
          </a:lstStyle>
          <a:p>
            <a:r>
              <a:t>SOMD</a:t>
            </a:r>
          </a:p>
        </p:txBody>
      </p:sp>
      <p:sp>
        <p:nvSpPr>
          <p:cNvPr id="206" name="DLPoly"/>
          <p:cNvSpPr txBox="1"/>
          <p:nvPr/>
        </p:nvSpPr>
        <p:spPr>
          <a:xfrm>
            <a:off x="16366008" y="7436666"/>
            <a:ext cx="1696225" cy="553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56" tIns="29756" rIns="29756" bIns="29756"/>
          <a:lstStyle>
            <a:lvl1pPr algn="l" defTabSz="1300479"/>
          </a:lstStyle>
          <a:p>
            <a:r>
              <a:t>DLPoly</a:t>
            </a:r>
          </a:p>
        </p:txBody>
      </p:sp>
      <p:sp>
        <p:nvSpPr>
          <p:cNvPr id="207" name="Charmm"/>
          <p:cNvSpPr txBox="1"/>
          <p:nvPr/>
        </p:nvSpPr>
        <p:spPr>
          <a:xfrm>
            <a:off x="17529993" y="8651504"/>
            <a:ext cx="2329816" cy="705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56" tIns="29756" rIns="29756" bIns="29756"/>
          <a:lstStyle>
            <a:lvl1pPr algn="l" defTabSz="1300479"/>
          </a:lstStyle>
          <a:p>
            <a:r>
              <a:t>Charmm</a:t>
            </a:r>
          </a:p>
        </p:txBody>
      </p:sp>
      <p:sp>
        <p:nvSpPr>
          <p:cNvPr id="208" name="Python API"/>
          <p:cNvSpPr txBox="1"/>
          <p:nvPr/>
        </p:nvSpPr>
        <p:spPr>
          <a:xfrm>
            <a:off x="19305150" y="6819459"/>
            <a:ext cx="1518152" cy="705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56" tIns="29756" rIns="29756" bIns="29756"/>
          <a:lstStyle>
            <a:lvl1pPr algn="l" defTabSz="1300479">
              <a:defRPr sz="2000">
                <a:solidFill>
                  <a:srgbClr val="C82506"/>
                </a:solidFill>
              </a:defRPr>
            </a:lvl1pPr>
          </a:lstStyle>
          <a:p>
            <a:r>
              <a:t>Python API</a:t>
            </a:r>
          </a:p>
        </p:txBody>
      </p:sp>
      <p:sp>
        <p:nvSpPr>
          <p:cNvPr id="209" name="[…]"/>
          <p:cNvSpPr txBox="1"/>
          <p:nvPr/>
        </p:nvSpPr>
        <p:spPr>
          <a:xfrm>
            <a:off x="17935824" y="9330510"/>
            <a:ext cx="1518152" cy="553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56" tIns="29756" rIns="29756" bIns="29756"/>
          <a:lstStyle>
            <a:lvl1pPr defTabSz="1300479">
              <a:defRPr sz="2000"/>
            </a:lvl1pPr>
          </a:lstStyle>
          <a:p>
            <a:r>
              <a:t>[…]</a:t>
            </a:r>
          </a:p>
        </p:txBody>
      </p:sp>
      <p:sp>
        <p:nvSpPr>
          <p:cNvPr id="210" name="mostly C++…"/>
          <p:cNvSpPr txBox="1"/>
          <p:nvPr/>
        </p:nvSpPr>
        <p:spPr>
          <a:xfrm>
            <a:off x="19456017" y="8651504"/>
            <a:ext cx="1919792" cy="1122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56" tIns="29756" rIns="29756" bIns="29756"/>
          <a:lstStyle/>
          <a:p>
            <a:pPr algn="l" defTabSz="1300479">
              <a:defRPr sz="2000"/>
            </a:pPr>
            <a:r>
              <a:t>mostly C++</a:t>
            </a:r>
          </a:p>
          <a:p>
            <a:pPr algn="l" defTabSz="1300479">
              <a:defRPr sz="2000"/>
            </a:pPr>
            <a:r>
              <a:t>commandline</a:t>
            </a:r>
          </a:p>
        </p:txBody>
      </p:sp>
      <p:sp>
        <p:nvSpPr>
          <p:cNvPr id="211" name="BioSimSpace"/>
          <p:cNvSpPr txBox="1"/>
          <p:nvPr/>
        </p:nvSpPr>
        <p:spPr>
          <a:xfrm>
            <a:off x="10330701" y="8936125"/>
            <a:ext cx="3319340" cy="553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56" tIns="29756" rIns="29756" bIns="29756"/>
          <a:lstStyle>
            <a:lvl1pPr algn="l" defTabSz="1300479"/>
          </a:lstStyle>
          <a:p>
            <a:r>
              <a:t>BioSimSpace</a:t>
            </a:r>
          </a:p>
        </p:txBody>
      </p:sp>
      <p:sp>
        <p:nvSpPr>
          <p:cNvPr id="212" name="Tick"/>
          <p:cNvSpPr/>
          <p:nvPr/>
        </p:nvSpPr>
        <p:spPr>
          <a:xfrm>
            <a:off x="6242241" y="3588339"/>
            <a:ext cx="1412503" cy="1084379"/>
          </a:xfrm>
          <a:custGeom>
            <a:avLst/>
            <a:gdLst/>
            <a:ahLst/>
            <a:cxnLst>
              <a:cxn ang="0">
                <a:pos x="wd2" y="hd2"/>
              </a:cxn>
              <a:cxn ang="5400000">
                <a:pos x="wd2" y="hd2"/>
              </a:cxn>
              <a:cxn ang="10800000">
                <a:pos x="wd2" y="hd2"/>
              </a:cxn>
              <a:cxn ang="16200000">
                <a:pos x="wd2" y="hd2"/>
              </a:cxn>
            </a:cxnLst>
            <a:rect l="0" t="0" r="r" b="b"/>
            <a:pathLst>
              <a:path w="21576" h="21585"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rgbClr val="FFFFFF"/>
          </a:solidFill>
          <a:ln w="25400">
            <a:solidFill>
              <a:srgbClr val="4A66AC"/>
            </a:solidFill>
            <a:miter/>
          </a:ln>
        </p:spPr>
        <p:txBody>
          <a:bodyPr tIns="91439" bIns="91439" anchor="ctr"/>
          <a:lstStyle/>
          <a:p>
            <a:pPr algn="l" defTabSz="914400">
              <a:defRPr sz="3600" b="0">
                <a:latin typeface="Franklin Gothic Book"/>
                <a:ea typeface="Franklin Gothic Book"/>
                <a:cs typeface="Franklin Gothic Book"/>
                <a:sym typeface="Franklin Gothic Book"/>
              </a:defRPr>
            </a:pPr>
            <a:endParaRPr/>
          </a:p>
        </p:txBody>
      </p:sp>
      <p:sp>
        <p:nvSpPr>
          <p:cNvPr id="213" name="Tick"/>
          <p:cNvSpPr/>
          <p:nvPr/>
        </p:nvSpPr>
        <p:spPr>
          <a:xfrm>
            <a:off x="6160844" y="1739932"/>
            <a:ext cx="1412503" cy="1084379"/>
          </a:xfrm>
          <a:custGeom>
            <a:avLst/>
            <a:gdLst/>
            <a:ahLst/>
            <a:cxnLst>
              <a:cxn ang="0">
                <a:pos x="wd2" y="hd2"/>
              </a:cxn>
              <a:cxn ang="5400000">
                <a:pos x="wd2" y="hd2"/>
              </a:cxn>
              <a:cxn ang="10800000">
                <a:pos x="wd2" y="hd2"/>
              </a:cxn>
              <a:cxn ang="16200000">
                <a:pos x="wd2" y="hd2"/>
              </a:cxn>
            </a:cxnLst>
            <a:rect l="0" t="0" r="r" b="b"/>
            <a:pathLst>
              <a:path w="21576" h="21585"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rgbClr val="FFFFFF"/>
          </a:solidFill>
          <a:ln w="25400">
            <a:solidFill>
              <a:srgbClr val="4A66AC"/>
            </a:solidFill>
            <a:miter/>
          </a:ln>
        </p:spPr>
        <p:txBody>
          <a:bodyPr tIns="91439" bIns="91439" anchor="ctr"/>
          <a:lstStyle/>
          <a:p>
            <a:pPr algn="l" defTabSz="914400">
              <a:defRPr sz="3600" b="0">
                <a:latin typeface="Franklin Gothic Book"/>
                <a:ea typeface="Franklin Gothic Book"/>
                <a:cs typeface="Franklin Gothic Book"/>
                <a:sym typeface="Franklin Gothic Book"/>
              </a:defRPr>
            </a:pPr>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lide Number"/>
          <p:cNvSpPr txBox="1">
            <a:spLocks noGrp="1"/>
          </p:cNvSpPr>
          <p:nvPr>
            <p:ph type="sldNum" sz="quarter" idx="4294967295"/>
          </p:nvPr>
        </p:nvSpPr>
        <p:spPr>
          <a:xfrm>
            <a:off x="23344875" y="12982012"/>
            <a:ext cx="283770"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grpSp>
        <p:nvGrpSpPr>
          <p:cNvPr id="231" name="Group"/>
          <p:cNvGrpSpPr/>
          <p:nvPr/>
        </p:nvGrpSpPr>
        <p:grpSpPr>
          <a:xfrm>
            <a:off x="5996305" y="9341540"/>
            <a:ext cx="15009889" cy="2917338"/>
            <a:chOff x="0" y="0"/>
            <a:chExt cx="15009888" cy="2917337"/>
          </a:xfrm>
        </p:grpSpPr>
        <p:grpSp>
          <p:nvGrpSpPr>
            <p:cNvPr id="228" name="Group"/>
            <p:cNvGrpSpPr/>
            <p:nvPr/>
          </p:nvGrpSpPr>
          <p:grpSpPr>
            <a:xfrm>
              <a:off x="-1" y="0"/>
              <a:ext cx="14705758" cy="2908004"/>
              <a:chOff x="0" y="0"/>
              <a:chExt cx="14705756" cy="2908003"/>
            </a:xfrm>
          </p:grpSpPr>
          <p:sp>
            <p:nvSpPr>
              <p:cNvPr id="216" name="NVT/NPT equilibration"/>
              <p:cNvSpPr txBox="1"/>
              <p:nvPr/>
            </p:nvSpPr>
            <p:spPr>
              <a:xfrm>
                <a:off x="3028647" y="595844"/>
                <a:ext cx="2592925" cy="10563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defTabSz="778933">
                  <a:defRPr sz="2400"/>
                </a:lvl1pPr>
              </a:lstStyle>
              <a:p>
                <a:r>
                  <a:t>NVT/NPT equilibration</a:t>
                </a:r>
              </a:p>
            </p:txBody>
          </p:sp>
          <p:sp>
            <p:nvSpPr>
              <p:cNvPr id="217" name="Minimize the positions"/>
              <p:cNvSpPr txBox="1"/>
              <p:nvPr/>
            </p:nvSpPr>
            <p:spPr>
              <a:xfrm>
                <a:off x="8561150" y="598213"/>
                <a:ext cx="3153430" cy="10897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2400"/>
                </a:lvl1pPr>
              </a:lstStyle>
              <a:p>
                <a:r>
                  <a:t>Minimize the positions</a:t>
                </a:r>
              </a:p>
            </p:txBody>
          </p:sp>
          <p:grpSp>
            <p:nvGrpSpPr>
              <p:cNvPr id="220" name="Group"/>
              <p:cNvGrpSpPr/>
              <p:nvPr/>
            </p:nvGrpSpPr>
            <p:grpSpPr>
              <a:xfrm>
                <a:off x="11838953" y="6079"/>
                <a:ext cx="2866804" cy="2895811"/>
                <a:chOff x="0" y="0"/>
                <a:chExt cx="2866803" cy="2895810"/>
              </a:xfrm>
            </p:grpSpPr>
            <p:pic>
              <p:nvPicPr>
                <p:cNvPr id="218" name="Image" descr="Image"/>
                <p:cNvPicPr>
                  <a:picLocks noChangeAspect="1"/>
                </p:cNvPicPr>
                <p:nvPr/>
              </p:nvPicPr>
              <p:blipFill>
                <a:blip r:embed="rId4"/>
                <a:stretch>
                  <a:fillRect/>
                </a:stretch>
              </p:blipFill>
              <p:spPr>
                <a:xfrm>
                  <a:off x="0" y="108902"/>
                  <a:ext cx="2866804" cy="2557011"/>
                </a:xfrm>
                <a:prstGeom prst="rect">
                  <a:avLst/>
                </a:prstGeom>
                <a:ln w="12700" cap="flat">
                  <a:noFill/>
                  <a:miter lim="400000"/>
                </a:ln>
                <a:effectLst/>
              </p:spPr>
            </p:pic>
            <p:sp>
              <p:nvSpPr>
                <p:cNvPr id="219" name="Rectangle"/>
                <p:cNvSpPr/>
                <p:nvPr/>
              </p:nvSpPr>
              <p:spPr>
                <a:xfrm>
                  <a:off x="11498" y="0"/>
                  <a:ext cx="2843806" cy="2895811"/>
                </a:xfrm>
                <a:prstGeom prst="rect">
                  <a:avLst/>
                </a:prstGeom>
                <a:solidFill>
                  <a:srgbClr val="0096FF">
                    <a:alpha val="12272"/>
                  </a:srgbClr>
                </a:solidFill>
                <a:ln w="38100" cap="flat">
                  <a:solidFill>
                    <a:schemeClr val="accent1">
                      <a:hueOff val="114395"/>
                      <a:lumOff val="-24975"/>
                    </a:schemeClr>
                  </a:solidFill>
                  <a:custDash>
                    <a:ds d="200000" sp="200000"/>
                  </a:custDash>
                  <a:miter lim="400000"/>
                </a:ln>
                <a:effectLst/>
              </p:spPr>
              <p:txBody>
                <a:bodyPr wrap="square" lIns="38100" tIns="38100" rIns="38100" bIns="38100" numCol="1" anchor="ctr">
                  <a:noAutofit/>
                </a:bodyPr>
                <a:lstStyle/>
                <a:p>
                  <a:pPr defTabSz="778933">
                    <a:defRPr sz="2800" b="0">
                      <a:solidFill>
                        <a:srgbClr val="FFFFFF"/>
                      </a:solidFill>
                      <a:latin typeface="+mn-lt"/>
                      <a:ea typeface="+mn-ea"/>
                      <a:cs typeface="+mn-cs"/>
                      <a:sym typeface="Helvetica Neue Medium"/>
                    </a:defRPr>
                  </a:pPr>
                  <a:endParaRPr/>
                </a:p>
              </p:txBody>
            </p:sp>
          </p:grpSp>
          <p:sp>
            <p:nvSpPr>
              <p:cNvPr id="221" name="Line"/>
              <p:cNvSpPr/>
              <p:nvPr/>
            </p:nvSpPr>
            <p:spPr>
              <a:xfrm flipH="1" flipV="1">
                <a:off x="9088056" y="1831558"/>
                <a:ext cx="1821034" cy="1"/>
              </a:xfrm>
              <a:prstGeom prst="line">
                <a:avLst/>
              </a:prstGeom>
              <a:noFill/>
              <a:ln w="63500" cap="flat">
                <a:solidFill>
                  <a:srgbClr val="5E5E5E"/>
                </a:solidFill>
                <a:prstDash val="solid"/>
                <a:miter lim="400000"/>
                <a:tailEnd type="triangle" w="med" len="med"/>
              </a:ln>
              <a:effectLst/>
            </p:spPr>
            <p:txBody>
              <a:bodyPr wrap="square" lIns="38100" tIns="38100" rIns="38100" bIns="38100" numCol="1" anchor="ctr">
                <a:noAutofit/>
              </a:bodyPr>
              <a:lstStyle/>
              <a:p>
                <a:pPr defTabSz="778933">
                  <a:defRPr sz="3200"/>
                </a:pPr>
                <a:endParaRPr/>
              </a:p>
            </p:txBody>
          </p:sp>
          <p:sp>
            <p:nvSpPr>
              <p:cNvPr id="222" name="Line"/>
              <p:cNvSpPr/>
              <p:nvPr/>
            </p:nvSpPr>
            <p:spPr>
              <a:xfrm flipH="1" flipV="1">
                <a:off x="2971806" y="1831558"/>
                <a:ext cx="2371494" cy="1"/>
              </a:xfrm>
              <a:prstGeom prst="line">
                <a:avLst/>
              </a:prstGeom>
              <a:noFill/>
              <a:ln w="63500" cap="flat">
                <a:solidFill>
                  <a:srgbClr val="5E5E5E"/>
                </a:solidFill>
                <a:prstDash val="solid"/>
                <a:miter lim="400000"/>
                <a:tailEnd type="triangle" w="med" len="med"/>
              </a:ln>
              <a:effectLst/>
            </p:spPr>
            <p:txBody>
              <a:bodyPr wrap="square" lIns="38100" tIns="38100" rIns="38100" bIns="38100" numCol="1" anchor="ctr">
                <a:noAutofit/>
              </a:bodyPr>
              <a:lstStyle/>
              <a:p>
                <a:pPr defTabSz="778933">
                  <a:defRPr sz="3200"/>
                </a:pPr>
                <a:endParaRPr/>
              </a:p>
            </p:txBody>
          </p:sp>
          <p:pic>
            <p:nvPicPr>
              <p:cNvPr id="223" name="Image" descr="Image"/>
              <p:cNvPicPr>
                <a:picLocks noChangeAspect="1"/>
              </p:cNvPicPr>
              <p:nvPr/>
            </p:nvPicPr>
            <p:blipFill>
              <a:blip r:embed="rId4"/>
              <a:stretch>
                <a:fillRect/>
              </a:stretch>
            </p:blipFill>
            <p:spPr>
              <a:xfrm>
                <a:off x="5943612" y="373839"/>
                <a:ext cx="2371494" cy="2115227"/>
              </a:xfrm>
              <a:prstGeom prst="rect">
                <a:avLst/>
              </a:prstGeom>
              <a:ln w="12700" cap="flat">
                <a:noFill/>
                <a:miter lim="400000"/>
              </a:ln>
              <a:effectLst/>
            </p:spPr>
          </p:pic>
          <p:sp>
            <p:nvSpPr>
              <p:cNvPr id="224" name="Rectangle"/>
              <p:cNvSpPr/>
              <p:nvPr/>
            </p:nvSpPr>
            <p:spPr>
              <a:xfrm>
                <a:off x="5692486" y="0"/>
                <a:ext cx="2812338" cy="2908004"/>
              </a:xfrm>
              <a:prstGeom prst="rect">
                <a:avLst/>
              </a:prstGeom>
              <a:solidFill>
                <a:srgbClr val="0096FF">
                  <a:alpha val="12272"/>
                </a:srgbClr>
              </a:solidFill>
              <a:ln w="38100" cap="flat">
                <a:solidFill>
                  <a:schemeClr val="accent1">
                    <a:hueOff val="114395"/>
                    <a:lumOff val="-24975"/>
                  </a:schemeClr>
                </a:solidFill>
                <a:custDash>
                  <a:ds d="200000" sp="200000"/>
                </a:custDash>
                <a:miter lim="400000"/>
              </a:ln>
              <a:effectLst/>
            </p:spPr>
            <p:txBody>
              <a:bodyPr wrap="square" lIns="38100" tIns="38100" rIns="38100" bIns="38100" numCol="1" anchor="ctr">
                <a:noAutofit/>
              </a:bodyPr>
              <a:lstStyle/>
              <a:p>
                <a:pPr defTabSz="778933">
                  <a:defRPr sz="2800" b="0">
                    <a:solidFill>
                      <a:srgbClr val="FFFFFF"/>
                    </a:solidFill>
                    <a:latin typeface="+mn-lt"/>
                    <a:ea typeface="+mn-ea"/>
                    <a:cs typeface="+mn-cs"/>
                    <a:sym typeface="Helvetica Neue Medium"/>
                  </a:defRPr>
                </a:pPr>
                <a:endParaRPr/>
              </a:p>
            </p:txBody>
          </p:sp>
          <p:pic>
            <p:nvPicPr>
              <p:cNvPr id="225" name="Image" descr="Image"/>
              <p:cNvPicPr>
                <a:picLocks noChangeAspect="1"/>
              </p:cNvPicPr>
              <p:nvPr/>
            </p:nvPicPr>
            <p:blipFill>
              <a:blip r:embed="rId4"/>
              <a:stretch>
                <a:fillRect/>
              </a:stretch>
            </p:blipFill>
            <p:spPr>
              <a:xfrm>
                <a:off x="0" y="191827"/>
                <a:ext cx="2371494" cy="2115226"/>
              </a:xfrm>
              <a:prstGeom prst="rect">
                <a:avLst/>
              </a:prstGeom>
              <a:ln w="12700" cap="flat">
                <a:noFill/>
                <a:miter lim="400000"/>
              </a:ln>
              <a:effectLst/>
            </p:spPr>
          </p:pic>
          <p:sp>
            <p:nvSpPr>
              <p:cNvPr id="226" name="Rectangle"/>
              <p:cNvSpPr/>
              <p:nvPr/>
            </p:nvSpPr>
            <p:spPr>
              <a:xfrm>
                <a:off x="18346" y="18071"/>
                <a:ext cx="2542866" cy="2849288"/>
              </a:xfrm>
              <a:prstGeom prst="rect">
                <a:avLst/>
              </a:prstGeom>
              <a:solidFill>
                <a:srgbClr val="0096FF">
                  <a:alpha val="12272"/>
                </a:srgbClr>
              </a:solidFill>
              <a:ln w="38100" cap="flat">
                <a:solidFill>
                  <a:schemeClr val="accent1">
                    <a:hueOff val="114395"/>
                    <a:lumOff val="-24975"/>
                  </a:schemeClr>
                </a:solidFill>
                <a:custDash>
                  <a:ds d="200000" sp="200000"/>
                </a:custDash>
                <a:miter lim="400000"/>
              </a:ln>
              <a:effectLst/>
            </p:spPr>
            <p:txBody>
              <a:bodyPr wrap="square" lIns="38100" tIns="38100" rIns="38100" bIns="38100" numCol="1" anchor="ctr">
                <a:noAutofit/>
              </a:bodyPr>
              <a:lstStyle/>
              <a:p>
                <a:pPr defTabSz="778933">
                  <a:defRPr sz="2800" b="0">
                    <a:solidFill>
                      <a:srgbClr val="FFFFFF"/>
                    </a:solidFill>
                    <a:latin typeface="+mn-lt"/>
                    <a:ea typeface="+mn-ea"/>
                    <a:cs typeface="+mn-cs"/>
                    <a:sym typeface="Helvetica Neue Medium"/>
                  </a:defRPr>
                </a:pPr>
                <a:endParaRPr/>
              </a:p>
            </p:txBody>
          </p:sp>
          <p:sp>
            <p:nvSpPr>
              <p:cNvPr id="227" name="Equilibrated system"/>
              <p:cNvSpPr txBox="1"/>
              <p:nvPr/>
            </p:nvSpPr>
            <p:spPr>
              <a:xfrm>
                <a:off x="63047" y="2191924"/>
                <a:ext cx="2453465" cy="6935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defTabSz="778933">
                  <a:defRPr sz="1500"/>
                </a:lvl1pPr>
              </a:lstStyle>
              <a:p>
                <a:r>
                  <a:t>Equilibrated system</a:t>
                </a:r>
              </a:p>
            </p:txBody>
          </p:sp>
        </p:grpSp>
        <p:sp>
          <p:nvSpPr>
            <p:cNvPr id="229" name="Solvated protein  +  forcefield"/>
            <p:cNvSpPr txBox="1"/>
            <p:nvPr/>
          </p:nvSpPr>
          <p:spPr>
            <a:xfrm>
              <a:off x="11770358" y="2165435"/>
              <a:ext cx="3239531" cy="6935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defTabSz="778933">
                <a:defRPr sz="1500"/>
              </a:lvl1pPr>
            </a:lstStyle>
            <a:p>
              <a:r>
                <a:t>Solvated protein  +  forcefield</a:t>
              </a:r>
            </a:p>
          </p:txBody>
        </p:sp>
        <p:sp>
          <p:nvSpPr>
            <p:cNvPr id="230" name="minimized protein"/>
            <p:cNvSpPr txBox="1"/>
            <p:nvPr/>
          </p:nvSpPr>
          <p:spPr>
            <a:xfrm>
              <a:off x="6006658" y="2524117"/>
              <a:ext cx="2453466" cy="3932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defTabSz="778933">
                <a:defRPr sz="1500"/>
              </a:lvl1pPr>
            </a:lstStyle>
            <a:p>
              <a:r>
                <a:t>minimized protein </a:t>
              </a:r>
            </a:p>
          </p:txBody>
        </p:sp>
      </p:grpSp>
      <p:sp>
        <p:nvSpPr>
          <p:cNvPr id="232" name="Disulphide bridges"/>
          <p:cNvSpPr txBox="1"/>
          <p:nvPr/>
        </p:nvSpPr>
        <p:spPr>
          <a:xfrm rot="16200000">
            <a:off x="7480417" y="3072382"/>
            <a:ext cx="1374147" cy="678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778933">
              <a:defRPr sz="2000" b="0"/>
            </a:lvl1pPr>
          </a:lstStyle>
          <a:p>
            <a:r>
              <a:t>Disulphide bridges</a:t>
            </a:r>
          </a:p>
        </p:txBody>
      </p:sp>
      <p:sp>
        <p:nvSpPr>
          <p:cNvPr id="233" name="Protonation"/>
          <p:cNvSpPr txBox="1"/>
          <p:nvPr/>
        </p:nvSpPr>
        <p:spPr>
          <a:xfrm rot="16200000">
            <a:off x="8197209" y="3026067"/>
            <a:ext cx="1406145" cy="373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778933">
              <a:defRPr sz="2000" b="0"/>
            </a:lvl1pPr>
          </a:lstStyle>
          <a:p>
            <a:r>
              <a:t>Protonation</a:t>
            </a:r>
          </a:p>
        </p:txBody>
      </p:sp>
      <p:sp>
        <p:nvSpPr>
          <p:cNvPr id="234" name="Alternative side chains"/>
          <p:cNvSpPr txBox="1"/>
          <p:nvPr/>
        </p:nvSpPr>
        <p:spPr>
          <a:xfrm rot="16200000">
            <a:off x="8079410" y="5016281"/>
            <a:ext cx="1388592" cy="678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778933">
              <a:defRPr sz="2000" b="0"/>
            </a:lvl1pPr>
          </a:lstStyle>
          <a:p>
            <a:r>
              <a:t>Alternative side chains</a:t>
            </a:r>
          </a:p>
        </p:txBody>
      </p:sp>
      <p:sp>
        <p:nvSpPr>
          <p:cNvPr id="235" name="Crystal Waters…"/>
          <p:cNvSpPr txBox="1"/>
          <p:nvPr/>
        </p:nvSpPr>
        <p:spPr>
          <a:xfrm rot="16200000">
            <a:off x="7295254" y="5016281"/>
            <a:ext cx="1744473" cy="678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defTabSz="778933">
              <a:defRPr sz="2000" b="0"/>
            </a:pPr>
            <a:r>
              <a:t>Crystal Waters</a:t>
            </a:r>
          </a:p>
          <a:p>
            <a:pPr defTabSz="778933">
              <a:defRPr sz="2000" b="0"/>
            </a:pPr>
            <a:r>
              <a:t>Cofactors</a:t>
            </a:r>
          </a:p>
        </p:txBody>
      </p:sp>
      <p:sp>
        <p:nvSpPr>
          <p:cNvPr id="236" name="Line"/>
          <p:cNvSpPr/>
          <p:nvPr/>
        </p:nvSpPr>
        <p:spPr>
          <a:xfrm>
            <a:off x="7274864" y="4199736"/>
            <a:ext cx="2444805" cy="1"/>
          </a:xfrm>
          <a:prstGeom prst="line">
            <a:avLst/>
          </a:prstGeom>
          <a:ln w="63500">
            <a:solidFill>
              <a:srgbClr val="5E5E5E"/>
            </a:solidFill>
            <a:miter lim="400000"/>
            <a:tailEnd type="triangle"/>
          </a:ln>
        </p:spPr>
        <p:txBody>
          <a:bodyPr lIns="38100" tIns="38100" rIns="38100" bIns="38100" anchor="ctr"/>
          <a:lstStyle/>
          <a:p>
            <a:pPr defTabSz="778933">
              <a:defRPr sz="3200"/>
            </a:pPr>
            <a:endParaRPr/>
          </a:p>
        </p:txBody>
      </p:sp>
      <p:grpSp>
        <p:nvGrpSpPr>
          <p:cNvPr id="240" name="Group"/>
          <p:cNvGrpSpPr/>
          <p:nvPr/>
        </p:nvGrpSpPr>
        <p:grpSpPr>
          <a:xfrm>
            <a:off x="17190146" y="2255632"/>
            <a:ext cx="3432103" cy="3393737"/>
            <a:chOff x="0" y="0"/>
            <a:chExt cx="3432102" cy="3393736"/>
          </a:xfrm>
        </p:grpSpPr>
        <p:pic>
          <p:nvPicPr>
            <p:cNvPr id="237" name="Image" descr="Image"/>
            <p:cNvPicPr>
              <a:picLocks noChangeAspect="1"/>
            </p:cNvPicPr>
            <p:nvPr/>
          </p:nvPicPr>
          <p:blipFill>
            <a:blip r:embed="rId4"/>
            <a:stretch>
              <a:fillRect/>
            </a:stretch>
          </p:blipFill>
          <p:spPr>
            <a:xfrm>
              <a:off x="0" y="182479"/>
              <a:ext cx="3043913" cy="2714982"/>
            </a:xfrm>
            <a:prstGeom prst="rect">
              <a:avLst/>
            </a:prstGeom>
            <a:ln w="12700" cap="flat">
              <a:noFill/>
              <a:miter lim="400000"/>
            </a:ln>
            <a:effectLst/>
          </p:spPr>
        </p:pic>
        <p:sp>
          <p:nvSpPr>
            <p:cNvPr id="238" name="Rectangle"/>
            <p:cNvSpPr/>
            <p:nvPr/>
          </p:nvSpPr>
          <p:spPr>
            <a:xfrm>
              <a:off x="19267" y="0"/>
              <a:ext cx="3412836" cy="3393737"/>
            </a:xfrm>
            <a:prstGeom prst="rect">
              <a:avLst/>
            </a:prstGeom>
            <a:solidFill>
              <a:srgbClr val="0096FF">
                <a:alpha val="12272"/>
              </a:srgbClr>
            </a:solidFill>
            <a:ln w="38100" cap="flat">
              <a:solidFill>
                <a:schemeClr val="accent1">
                  <a:hueOff val="114395"/>
                  <a:lumOff val="-24975"/>
                </a:schemeClr>
              </a:solidFill>
              <a:custDash>
                <a:ds d="200000" sp="200000"/>
              </a:custDash>
              <a:miter lim="400000"/>
            </a:ln>
            <a:effectLst/>
          </p:spPr>
          <p:txBody>
            <a:bodyPr wrap="square" lIns="38100" tIns="38100" rIns="38100" bIns="38100" numCol="1" anchor="ctr">
              <a:noAutofit/>
            </a:bodyPr>
            <a:lstStyle/>
            <a:p>
              <a:pPr defTabSz="778933">
                <a:defRPr sz="2800" b="0">
                  <a:solidFill>
                    <a:srgbClr val="FFFFFF"/>
                  </a:solidFill>
                  <a:latin typeface="+mn-lt"/>
                  <a:ea typeface="+mn-ea"/>
                  <a:cs typeface="+mn-cs"/>
                  <a:sym typeface="Helvetica Neue Medium"/>
                </a:defRPr>
              </a:pPr>
              <a:endParaRPr/>
            </a:p>
          </p:txBody>
        </p:sp>
        <p:sp>
          <p:nvSpPr>
            <p:cNvPr id="239" name="Solvated protein"/>
            <p:cNvSpPr txBox="1"/>
            <p:nvPr/>
          </p:nvSpPr>
          <p:spPr>
            <a:xfrm>
              <a:off x="197336" y="2781930"/>
              <a:ext cx="2245305" cy="4129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defTabSz="778933">
                <a:defRPr sz="1500"/>
              </a:lvl1pPr>
            </a:lstStyle>
            <a:p>
              <a:r>
                <a:t>Solvated protein </a:t>
              </a:r>
            </a:p>
          </p:txBody>
        </p:sp>
      </p:grpSp>
      <p:pic>
        <p:nvPicPr>
          <p:cNvPr id="241" name="Image" descr="Image"/>
          <p:cNvPicPr>
            <a:picLocks noChangeAspect="1"/>
          </p:cNvPicPr>
          <p:nvPr/>
        </p:nvPicPr>
        <p:blipFill>
          <a:blip r:embed="rId5"/>
          <a:stretch>
            <a:fillRect/>
          </a:stretch>
        </p:blipFill>
        <p:spPr>
          <a:xfrm>
            <a:off x="3532366" y="2236448"/>
            <a:ext cx="3940283" cy="3940283"/>
          </a:xfrm>
          <a:prstGeom prst="rect">
            <a:avLst/>
          </a:prstGeom>
          <a:ln w="12700">
            <a:miter lim="400000"/>
          </a:ln>
        </p:spPr>
      </p:pic>
      <p:sp>
        <p:nvSpPr>
          <p:cNvPr id="242" name="Solvate in water and add ions"/>
          <p:cNvSpPr txBox="1"/>
          <p:nvPr/>
        </p:nvSpPr>
        <p:spPr>
          <a:xfrm>
            <a:off x="11131379" y="3600907"/>
            <a:ext cx="2400035" cy="1197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400"/>
            </a:lvl1pPr>
          </a:lstStyle>
          <a:p>
            <a:r>
              <a:t>Solvate in water and add ions</a:t>
            </a:r>
          </a:p>
        </p:txBody>
      </p:sp>
      <p:sp>
        <p:nvSpPr>
          <p:cNvPr id="243" name="Line"/>
          <p:cNvSpPr/>
          <p:nvPr/>
        </p:nvSpPr>
        <p:spPr>
          <a:xfrm>
            <a:off x="14201317" y="4199736"/>
            <a:ext cx="1385966" cy="1"/>
          </a:xfrm>
          <a:prstGeom prst="line">
            <a:avLst/>
          </a:prstGeom>
          <a:ln w="63500">
            <a:solidFill>
              <a:srgbClr val="5E5E5E"/>
            </a:solidFill>
            <a:miter lim="400000"/>
            <a:tailEnd type="triangle"/>
          </a:ln>
        </p:spPr>
        <p:txBody>
          <a:bodyPr lIns="38100" tIns="38100" rIns="38100" bIns="38100" anchor="ctr"/>
          <a:lstStyle/>
          <a:p>
            <a:pPr defTabSz="778933">
              <a:defRPr sz="3200"/>
            </a:pPr>
            <a:endParaRPr/>
          </a:p>
        </p:txBody>
      </p:sp>
      <p:grpSp>
        <p:nvGrpSpPr>
          <p:cNvPr id="249" name="Group"/>
          <p:cNvGrpSpPr/>
          <p:nvPr/>
        </p:nvGrpSpPr>
        <p:grpSpPr>
          <a:xfrm>
            <a:off x="8344852" y="5534602"/>
            <a:ext cx="13098896" cy="3393737"/>
            <a:chOff x="0" y="0"/>
            <a:chExt cx="13098895" cy="3393736"/>
          </a:xfrm>
        </p:grpSpPr>
        <p:grpSp>
          <p:nvGrpSpPr>
            <p:cNvPr id="246" name="Group"/>
            <p:cNvGrpSpPr/>
            <p:nvPr/>
          </p:nvGrpSpPr>
          <p:grpSpPr>
            <a:xfrm>
              <a:off x="10335295" y="1128877"/>
              <a:ext cx="2763601" cy="1208771"/>
              <a:chOff x="0" y="0"/>
              <a:chExt cx="2763600" cy="1208770"/>
            </a:xfrm>
          </p:grpSpPr>
          <p:sp>
            <p:nvSpPr>
              <p:cNvPr id="244" name="Line"/>
              <p:cNvSpPr/>
              <p:nvPr/>
            </p:nvSpPr>
            <p:spPr>
              <a:xfrm flipH="1">
                <a:off x="0" y="0"/>
                <a:ext cx="1" cy="1208771"/>
              </a:xfrm>
              <a:prstGeom prst="line">
                <a:avLst/>
              </a:prstGeom>
              <a:noFill/>
              <a:ln w="63500" cap="flat">
                <a:solidFill>
                  <a:srgbClr val="5E5E5E"/>
                </a:solidFill>
                <a:prstDash val="solid"/>
                <a:miter lim="400000"/>
                <a:tailEnd type="triangle" w="med" len="med"/>
              </a:ln>
              <a:effectLst/>
            </p:spPr>
            <p:txBody>
              <a:bodyPr wrap="square" lIns="38100" tIns="38100" rIns="38100" bIns="38100" numCol="1" anchor="ctr">
                <a:noAutofit/>
              </a:bodyPr>
              <a:lstStyle/>
              <a:p>
                <a:pPr defTabSz="778933">
                  <a:defRPr sz="3200"/>
                </a:pPr>
                <a:endParaRPr/>
              </a:p>
            </p:txBody>
          </p:sp>
          <p:sp>
            <p:nvSpPr>
              <p:cNvPr id="245" name="Apply forcefield description"/>
              <p:cNvSpPr txBox="1"/>
              <p:nvPr/>
            </p:nvSpPr>
            <p:spPr>
              <a:xfrm>
                <a:off x="69505" y="209144"/>
                <a:ext cx="2694096" cy="7904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2400"/>
                </a:lvl1pPr>
              </a:lstStyle>
              <a:p>
                <a:r>
                  <a:t>Apply forcefield description</a:t>
                </a:r>
              </a:p>
            </p:txBody>
          </p:sp>
        </p:grpSp>
        <p:pic>
          <p:nvPicPr>
            <p:cNvPr id="247" name="Image" descr="Image"/>
            <p:cNvPicPr>
              <a:picLocks noChangeAspect="1"/>
            </p:cNvPicPr>
            <p:nvPr/>
          </p:nvPicPr>
          <p:blipFill>
            <a:blip r:embed="rId6"/>
            <a:srcRect/>
            <a:stretch>
              <a:fillRect/>
            </a:stretch>
          </p:blipFill>
          <p:spPr>
            <a:xfrm>
              <a:off x="0" y="1618971"/>
              <a:ext cx="2352248" cy="1140485"/>
            </a:xfrm>
            <a:prstGeom prst="rect">
              <a:avLst/>
            </a:prstGeom>
            <a:ln w="12700" cap="flat">
              <a:noFill/>
              <a:miter lim="400000"/>
            </a:ln>
            <a:effectLst/>
          </p:spPr>
        </p:pic>
        <p:pic>
          <p:nvPicPr>
            <p:cNvPr id="248" name="Image" descr="Image"/>
            <p:cNvPicPr>
              <a:picLocks noChangeAspect="1"/>
            </p:cNvPicPr>
            <p:nvPr/>
          </p:nvPicPr>
          <p:blipFill>
            <a:blip r:embed="rId7"/>
            <a:srcRect/>
            <a:stretch>
              <a:fillRect/>
            </a:stretch>
          </p:blipFill>
          <p:spPr>
            <a:xfrm>
              <a:off x="3535381" y="0"/>
              <a:ext cx="5031900" cy="3393737"/>
            </a:xfrm>
            <a:prstGeom prst="rect">
              <a:avLst/>
            </a:prstGeom>
            <a:ln w="12700" cap="flat">
              <a:noFill/>
              <a:miter lim="400000"/>
            </a:ln>
            <a:effectLst/>
          </p:spPr>
        </p:pic>
      </p:grpSp>
      <p:pic>
        <p:nvPicPr>
          <p:cNvPr id="250" name="shaw-dasatanib-2.mov" descr="shaw-dasatanib-2.mov"/>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851346" y="8571466"/>
            <a:ext cx="4137956" cy="4137956"/>
          </a:xfrm>
          <a:prstGeom prst="rect">
            <a:avLst/>
          </a:prstGeom>
          <a:ln w="12700">
            <a:miter lim="400000"/>
          </a:ln>
        </p:spPr>
      </p:pic>
      <p:grpSp>
        <p:nvGrpSpPr>
          <p:cNvPr id="255" name="Group 255"/>
          <p:cNvGrpSpPr/>
          <p:nvPr/>
        </p:nvGrpSpPr>
        <p:grpSpPr>
          <a:xfrm>
            <a:off x="1498372" y="10953368"/>
            <a:ext cx="4321636" cy="2075584"/>
            <a:chOff x="647026" y="2381901"/>
            <a:chExt cx="4321634" cy="2075582"/>
          </a:xfrm>
        </p:grpSpPr>
        <p:sp>
          <p:nvSpPr>
            <p:cNvPr id="251" name="Line"/>
            <p:cNvSpPr/>
            <p:nvPr/>
          </p:nvSpPr>
          <p:spPr>
            <a:xfrm flipH="1" flipV="1">
              <a:off x="3444661" y="2381901"/>
              <a:ext cx="1524001" cy="1"/>
            </a:xfrm>
            <a:prstGeom prst="line">
              <a:avLst/>
            </a:prstGeom>
            <a:noFill/>
            <a:ln w="63500" cap="flat">
              <a:solidFill>
                <a:srgbClr val="5E5E5E"/>
              </a:solidFill>
              <a:prstDash val="solid"/>
              <a:miter lim="400000"/>
              <a:tailEnd type="triangle" w="med" len="med"/>
            </a:ln>
            <a:effectLst/>
          </p:spPr>
          <p:txBody>
            <a:bodyPr wrap="square" lIns="38100" tIns="38100" rIns="38100" bIns="38100" numCol="1" anchor="ctr">
              <a:noAutofit/>
            </a:bodyPr>
            <a:lstStyle/>
            <a:p>
              <a:pPr defTabSz="778933">
                <a:defRPr sz="3200"/>
              </a:pPr>
              <a:endParaRPr/>
            </a:p>
          </p:txBody>
        </p:sp>
        <p:sp>
          <p:nvSpPr>
            <p:cNvPr id="253" name="Production simulation"/>
            <p:cNvSpPr txBox="1"/>
            <p:nvPr/>
          </p:nvSpPr>
          <p:spPr>
            <a:xfrm>
              <a:off x="647026" y="3628125"/>
              <a:ext cx="2400035" cy="829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defRPr sz="2400"/>
              </a:lvl1pPr>
            </a:lstStyle>
            <a:p>
              <a:r>
                <a:t>Production simulation</a:t>
              </a:r>
            </a:p>
          </p:txBody>
        </p:sp>
      </p:grpSp>
      <p:sp>
        <p:nvSpPr>
          <p:cNvPr id="256" name="http://www.bevanlab.biochem.vt.edu/Pages/Personal/justin/gmx-tutorials/lysozyme/01_pdb2gmx.html"/>
          <p:cNvSpPr txBox="1"/>
          <p:nvPr/>
        </p:nvSpPr>
        <p:spPr>
          <a:xfrm>
            <a:off x="818452" y="13050205"/>
            <a:ext cx="8507160" cy="324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defRPr sz="1500" b="0">
                <a:solidFill>
                  <a:srgbClr val="016EBC"/>
                </a:solidFill>
                <a:latin typeface="Helvetica Neue Light"/>
                <a:ea typeface="Helvetica Neue Light"/>
                <a:cs typeface="Helvetica Neue Light"/>
                <a:sym typeface="Helvetica Neue Light"/>
              </a:defRPr>
            </a:lvl1pPr>
          </a:lstStyle>
          <a:p>
            <a:r>
              <a:t>http://www.bevanlab.biochem.vt.edu/Pages/Personal/justin/gmx-tutorials/lysozyme/01_pdb2gmx.html</a:t>
            </a:r>
          </a:p>
        </p:txBody>
      </p:sp>
      <p:sp>
        <p:nvSpPr>
          <p:cNvPr id="257" name="Levitt, Nature Structural Biology, 8, 392–393(2001)"/>
          <p:cNvSpPr txBox="1"/>
          <p:nvPr/>
        </p:nvSpPr>
        <p:spPr>
          <a:xfrm>
            <a:off x="10717800" y="13006674"/>
            <a:ext cx="6568126" cy="411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000" b="0" i="1">
                <a:solidFill>
                  <a:srgbClr val="016EBC"/>
                </a:solidFill>
              </a:defRPr>
            </a:pPr>
            <a:r>
              <a:rPr i="0"/>
              <a:t>Levitt,</a:t>
            </a:r>
            <a:r>
              <a:t> </a:t>
            </a:r>
            <a:r>
              <a:rPr>
                <a:hlinkClick r:id="rId9"/>
              </a:rPr>
              <a:t>Nature Structural Biology</a:t>
            </a:r>
            <a:r>
              <a:t>, </a:t>
            </a:r>
            <a:r>
              <a:rPr b="1"/>
              <a:t>8, </a:t>
            </a:r>
            <a:r>
              <a:rPr i="0"/>
              <a:t>392–393(2001)</a:t>
            </a:r>
          </a:p>
        </p:txBody>
      </p:sp>
      <p:sp>
        <p:nvSpPr>
          <p:cNvPr id="258" name="Molecular dynamics require multiple steps for the setup of simulations"/>
          <p:cNvSpPr txBox="1"/>
          <p:nvPr/>
        </p:nvSpPr>
        <p:spPr>
          <a:xfrm>
            <a:off x="2538769" y="-7420"/>
            <a:ext cx="18049982" cy="193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solidFill>
                  <a:srgbClr val="1F497D"/>
                </a:solidFill>
                <a:latin typeface="+mj-lt"/>
                <a:ea typeface="+mj-ea"/>
                <a:cs typeface="+mj-cs"/>
                <a:sym typeface="Helvetica"/>
              </a:defRPr>
            </a:lvl1pPr>
          </a:lstStyle>
          <a:p>
            <a:r>
              <a:rPr dirty="0"/>
              <a:t>Molecular dynamics require multiple steps for the setup of simulations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50"/>
                                        </p:tgtEl>
                                        <p:attrNameLst>
                                          <p:attrName>style.visibility</p:attrName>
                                        </p:attrNameLst>
                                      </p:cBhvr>
                                      <p:to>
                                        <p:strVal val="visible"/>
                                      </p:to>
                                    </p:set>
                                  </p:childTnLst>
                                </p:cTn>
                              </p:par>
                              <p:par>
                                <p:cTn id="15" presetID="1" presetClass="entr" presetSubtype="0" fill="hold" nodeType="withEffect">
                                  <p:stCondLst>
                                    <p:cond delay="0"/>
                                  </p:stCondLst>
                                  <p:iterate>
                                    <p:tmAbs val="0"/>
                                  </p:iterate>
                                  <p:childTnLst>
                                    <p:set>
                                      <p:cBhvr>
                                        <p:cTn id="16" fill="hold"/>
                                        <p:tgtEl>
                                          <p:spTgt spid="255"/>
                                        </p:tgtEl>
                                        <p:attrNameLst>
                                          <p:attrName>style.visibility</p:attrName>
                                        </p:attrNameLst>
                                      </p:cBhvr>
                                      <p:to>
                                        <p:strVal val="visible"/>
                                      </p:to>
                                    </p:set>
                                  </p:childTnLst>
                                </p:cTn>
                              </p:par>
                            </p:childTnLst>
                          </p:cTn>
                        </p:par>
                        <p:par>
                          <p:cTn id="17" fill="hold">
                            <p:stCondLst>
                              <p:cond delay="0"/>
                            </p:stCondLst>
                            <p:childTnLst>
                              <p:par>
                                <p:cTn id="18" presetID="1" presetClass="mediacall" presetSubtype="0" fill="hold" nodeType="afterEffect">
                                  <p:stCondLst>
                                    <p:cond delay="0"/>
                                  </p:stCondLst>
                                  <p:childTnLst>
                                    <p:cmd type="call" cmd="playFrom(0.0)">
                                      <p:cBhvr>
                                        <p:cTn id="19" dur="16056" fill="hold"/>
                                        <p:tgtEl>
                                          <p:spTgt spid="25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0" fill="hold" display="0">
                  <p:stCondLst>
                    <p:cond delay="indefinite"/>
                  </p:stCondLst>
                </p:cTn>
                <p:tgtEl>
                  <p:spTgt spid="250"/>
                </p:tgtEl>
              </p:cMediaNode>
            </p:video>
            <p:seq concurrent="1" prevAc="none" nextAc="seek">
              <p:cTn id="21" restart="whenNotActive" fill="hold" evtFilter="cancelBubble" nodeType="interactiveSeq">
                <p:stCondLst>
                  <p:cond evt="onClick" delay="0">
                    <p:tgtEl>
                      <p:spTgt spid="250"/>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250"/>
                                        </p:tgtEl>
                                      </p:cBhvr>
                                    </p:cmd>
                                  </p:childTnLst>
                                </p:cTn>
                              </p:par>
                            </p:childTnLst>
                          </p:cTn>
                        </p:par>
                      </p:childTnLst>
                    </p:cTn>
                  </p:par>
                </p:childTnLst>
              </p:cTn>
              <p:nextCondLst>
                <p:cond evt="onClick" delay="0">
                  <p:tgtEl>
                    <p:spTgt spid="250"/>
                  </p:tgtEl>
                </p:cond>
              </p:nextCondLst>
            </p:seq>
          </p:childTnLst>
        </p:cTn>
      </p:par>
    </p:tnLst>
    <p:bldLst>
      <p:bldP spid="231" grpId="2" animBg="1" advAuto="0"/>
      <p:bldP spid="249" grpId="1" animBg="1" advAuto="0"/>
      <p:bldP spid="250" grpId="3"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lide Number"/>
          <p:cNvSpPr txBox="1">
            <a:spLocks noGrp="1"/>
          </p:cNvSpPr>
          <p:nvPr>
            <p:ph type="sldNum" sz="quarter" idx="4294967295"/>
          </p:nvPr>
        </p:nvSpPr>
        <p:spPr>
          <a:xfrm>
            <a:off x="23344875" y="12982012"/>
            <a:ext cx="283770"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grpSp>
        <p:nvGrpSpPr>
          <p:cNvPr id="263" name="Group"/>
          <p:cNvGrpSpPr/>
          <p:nvPr/>
        </p:nvGrpSpPr>
        <p:grpSpPr>
          <a:xfrm>
            <a:off x="955031" y="1369064"/>
            <a:ext cx="8567281" cy="3393738"/>
            <a:chOff x="0" y="0"/>
            <a:chExt cx="8567280" cy="3393736"/>
          </a:xfrm>
        </p:grpSpPr>
        <p:pic>
          <p:nvPicPr>
            <p:cNvPr id="261" name="Image" descr="Image"/>
            <p:cNvPicPr>
              <a:picLocks noChangeAspect="1"/>
            </p:cNvPicPr>
            <p:nvPr/>
          </p:nvPicPr>
          <p:blipFill>
            <a:blip r:embed="rId2"/>
            <a:srcRect/>
            <a:stretch>
              <a:fillRect/>
            </a:stretch>
          </p:blipFill>
          <p:spPr>
            <a:xfrm>
              <a:off x="0" y="1618971"/>
              <a:ext cx="2352248" cy="1140485"/>
            </a:xfrm>
            <a:prstGeom prst="rect">
              <a:avLst/>
            </a:prstGeom>
            <a:ln w="12700" cap="flat">
              <a:noFill/>
              <a:miter lim="400000"/>
            </a:ln>
            <a:effectLst/>
          </p:spPr>
        </p:pic>
        <p:pic>
          <p:nvPicPr>
            <p:cNvPr id="262" name="Image" descr="Image"/>
            <p:cNvPicPr>
              <a:picLocks noChangeAspect="1"/>
            </p:cNvPicPr>
            <p:nvPr/>
          </p:nvPicPr>
          <p:blipFill>
            <a:blip r:embed="rId3"/>
            <a:srcRect/>
            <a:stretch>
              <a:fillRect/>
            </a:stretch>
          </p:blipFill>
          <p:spPr>
            <a:xfrm>
              <a:off x="3535381" y="0"/>
              <a:ext cx="5031900" cy="3393737"/>
            </a:xfrm>
            <a:prstGeom prst="rect">
              <a:avLst/>
            </a:prstGeom>
            <a:ln w="12700" cap="flat">
              <a:noFill/>
              <a:miter lim="400000"/>
            </a:ln>
            <a:effectLst/>
          </p:spPr>
        </p:pic>
      </p:grpSp>
      <p:sp>
        <p:nvSpPr>
          <p:cNvPr id="264" name="There are many different choices for force fields to be made"/>
          <p:cNvSpPr txBox="1"/>
          <p:nvPr/>
        </p:nvSpPr>
        <p:spPr>
          <a:xfrm>
            <a:off x="-643239" y="6394"/>
            <a:ext cx="25670479"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solidFill>
                  <a:srgbClr val="1F497D"/>
                </a:solidFill>
                <a:latin typeface="+mj-lt"/>
                <a:ea typeface="+mj-ea"/>
                <a:cs typeface="+mj-cs"/>
                <a:sym typeface="Helvetica"/>
              </a:defRPr>
            </a:lvl1pPr>
          </a:lstStyle>
          <a:p>
            <a:r>
              <a:t>There are many different choices for force fields to be made</a:t>
            </a:r>
          </a:p>
        </p:txBody>
      </p:sp>
      <p:sp>
        <p:nvSpPr>
          <p:cNvPr id="265" name="There is no “best force field”!"/>
          <p:cNvSpPr txBox="1"/>
          <p:nvPr/>
        </p:nvSpPr>
        <p:spPr>
          <a:xfrm>
            <a:off x="2206046" y="12336313"/>
            <a:ext cx="8684122"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5900"/>
              </a:spcBef>
              <a:defRPr sz="4800">
                <a:solidFill>
                  <a:schemeClr val="accent5">
                    <a:lumOff val="-29866"/>
                  </a:schemeClr>
                </a:solidFill>
                <a:latin typeface="+mj-lt"/>
                <a:ea typeface="+mj-ea"/>
                <a:cs typeface="+mj-cs"/>
                <a:sym typeface="Helvetica"/>
              </a:defRPr>
            </a:lvl1pPr>
          </a:lstStyle>
          <a:p>
            <a:r>
              <a:t>There is no “best force field”!</a:t>
            </a:r>
          </a:p>
        </p:txBody>
      </p:sp>
      <p:grpSp>
        <p:nvGrpSpPr>
          <p:cNvPr id="268" name="Group"/>
          <p:cNvGrpSpPr/>
          <p:nvPr/>
        </p:nvGrpSpPr>
        <p:grpSpPr>
          <a:xfrm>
            <a:off x="312260" y="5373349"/>
            <a:ext cx="11302856" cy="6011242"/>
            <a:chOff x="0" y="0"/>
            <a:chExt cx="11302855" cy="6011240"/>
          </a:xfrm>
        </p:grpSpPr>
        <p:sp>
          <p:nvSpPr>
            <p:cNvPr id="266" name="Amber (Peter Kollmann, UCSF) –Glycam parameters cover most sugars (Robert J. Woods, University of Georgia)…"/>
            <p:cNvSpPr txBox="1"/>
            <p:nvPr/>
          </p:nvSpPr>
          <p:spPr>
            <a:xfrm>
              <a:off x="357724" y="1675990"/>
              <a:ext cx="10945132" cy="43352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789709" indent="-789709" algn="l">
                <a:buSzPct val="100000"/>
                <a:buChar char="•"/>
                <a:defRPr sz="3800" b="0"/>
              </a:pPr>
              <a:r>
                <a:rPr b="1"/>
                <a:t>Amber</a:t>
              </a:r>
              <a:r>
                <a:t> (Peter Kollmann, UCSF)</a:t>
              </a:r>
              <a:br/>
              <a:r>
                <a:rPr>
                  <a:latin typeface="Arial"/>
                  <a:ea typeface="Arial"/>
                  <a:cs typeface="Arial"/>
                  <a:sym typeface="Arial"/>
                </a:rPr>
                <a:t>–</a:t>
              </a:r>
              <a:r>
                <a:t>Glycam parameters cover most sugars (Robert J. Woods, University of Georgia)</a:t>
              </a:r>
              <a:endParaRPr sz="1200">
                <a:latin typeface="Times Roman"/>
                <a:ea typeface="Times Roman"/>
                <a:cs typeface="Times Roman"/>
                <a:sym typeface="Times Roman"/>
              </a:endParaRPr>
            </a:p>
            <a:p>
              <a:pPr marL="789709" indent="-789709" algn="l">
                <a:buSzPct val="100000"/>
                <a:buChar char="•"/>
                <a:defRPr sz="3800" b="0"/>
              </a:pPr>
              <a:r>
                <a:rPr b="1"/>
                <a:t>CHARMM</a:t>
              </a:r>
              <a:r>
                <a:t> (Martin Karplus, Harvard)</a:t>
              </a:r>
              <a:br>
                <a:rPr sz="1200">
                  <a:latin typeface="Times Roman"/>
                  <a:ea typeface="Times Roman"/>
                  <a:cs typeface="Times Roman"/>
                  <a:sym typeface="Times Roman"/>
                </a:rPr>
              </a:br>
              <a:r>
                <a:rPr>
                  <a:latin typeface="Arial"/>
                  <a:ea typeface="Arial"/>
                  <a:cs typeface="Arial"/>
                  <a:sym typeface="Arial"/>
                </a:rPr>
                <a:t>–</a:t>
              </a:r>
              <a:r>
                <a:t>POPC, POPE, DPPC lipids</a:t>
              </a:r>
              <a:endParaRPr sz="1200">
                <a:latin typeface="Times Roman"/>
                <a:ea typeface="Times Roman"/>
                <a:cs typeface="Times Roman"/>
                <a:sym typeface="Times Roman"/>
              </a:endParaRPr>
            </a:p>
            <a:p>
              <a:pPr marL="789709" indent="-789709" algn="l">
                <a:buSzPct val="100000"/>
                <a:buChar char="•"/>
                <a:defRPr sz="3800" b="0"/>
              </a:pPr>
              <a:r>
                <a:rPr b="1"/>
                <a:t>OPLS</a:t>
              </a:r>
              <a:r>
                <a:t> (William Jorgensen, Yale)</a:t>
              </a:r>
              <a:endParaRPr sz="1200">
                <a:latin typeface="Times Roman"/>
                <a:ea typeface="Times Roman"/>
                <a:cs typeface="Times Roman"/>
                <a:sym typeface="Times Roman"/>
              </a:endParaRPr>
            </a:p>
            <a:p>
              <a:pPr marL="789709" indent="-789709" algn="l">
                <a:buSzPct val="100000"/>
                <a:buChar char="•"/>
                <a:defRPr sz="3800" b="0"/>
              </a:pPr>
              <a:r>
                <a:rPr b="1"/>
                <a:t>GROMOS</a:t>
              </a:r>
              <a:r>
                <a:t> (Wilfried van Gunsteren, ETHZ)</a:t>
              </a:r>
              <a:endParaRPr sz="1200">
                <a:latin typeface="Times Roman"/>
                <a:ea typeface="Times Roman"/>
                <a:cs typeface="Times Roman"/>
                <a:sym typeface="Times Roman"/>
              </a:endParaRPr>
            </a:p>
          </p:txBody>
        </p:sp>
        <p:sp>
          <p:nvSpPr>
            <p:cNvPr id="267" name="Proteins and other constituents need different force fields"/>
            <p:cNvSpPr txBox="1"/>
            <p:nvPr/>
          </p:nvSpPr>
          <p:spPr>
            <a:xfrm>
              <a:off x="0" y="0"/>
              <a:ext cx="10220878" cy="13314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a:lvl1pPr>
            </a:lstStyle>
            <a:p>
              <a:r>
                <a:t>Proteins and other constituents need different force fields</a:t>
              </a:r>
            </a:p>
          </p:txBody>
        </p:sp>
      </p:grpSp>
      <p:grpSp>
        <p:nvGrpSpPr>
          <p:cNvPr id="274" name="Group"/>
          <p:cNvGrpSpPr/>
          <p:nvPr/>
        </p:nvGrpSpPr>
        <p:grpSpPr>
          <a:xfrm>
            <a:off x="13377712" y="1632943"/>
            <a:ext cx="8439810" cy="4019261"/>
            <a:chOff x="0" y="0"/>
            <a:chExt cx="8439809" cy="4019260"/>
          </a:xfrm>
        </p:grpSpPr>
        <p:sp>
          <p:nvSpPr>
            <p:cNvPr id="269" name="Small molecule force fields"/>
            <p:cNvSpPr txBox="1"/>
            <p:nvPr/>
          </p:nvSpPr>
          <p:spPr>
            <a:xfrm>
              <a:off x="1509777" y="-1"/>
              <a:ext cx="6657849" cy="7091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000"/>
              </a:lvl1pPr>
            </a:lstStyle>
            <a:p>
              <a:r>
                <a:t>Small molecule force fields</a:t>
              </a:r>
            </a:p>
          </p:txBody>
        </p:sp>
        <p:pic>
          <p:nvPicPr>
            <p:cNvPr id="270" name="Image" descr="Image"/>
            <p:cNvPicPr>
              <a:picLocks noChangeAspect="1"/>
            </p:cNvPicPr>
            <p:nvPr/>
          </p:nvPicPr>
          <p:blipFill>
            <a:blip r:embed="rId4"/>
            <a:stretch>
              <a:fillRect/>
            </a:stretch>
          </p:blipFill>
          <p:spPr>
            <a:xfrm>
              <a:off x="940679" y="829110"/>
              <a:ext cx="3396254" cy="1207760"/>
            </a:xfrm>
            <a:prstGeom prst="rect">
              <a:avLst/>
            </a:prstGeom>
            <a:ln w="12700" cap="flat">
              <a:noFill/>
              <a:miter lim="400000"/>
            </a:ln>
            <a:effectLst/>
          </p:spPr>
        </p:pic>
        <p:pic>
          <p:nvPicPr>
            <p:cNvPr id="271" name="Screenshot 2023-07-23 at 22.52.29.png" descr="Screenshot 2023-07-23 at 22.52.29.png"/>
            <p:cNvPicPr>
              <a:picLocks noChangeAspect="1"/>
            </p:cNvPicPr>
            <p:nvPr/>
          </p:nvPicPr>
          <p:blipFill>
            <a:blip r:embed="rId5"/>
            <a:stretch>
              <a:fillRect/>
            </a:stretch>
          </p:blipFill>
          <p:spPr>
            <a:xfrm>
              <a:off x="5043555" y="870023"/>
              <a:ext cx="3396255" cy="1125933"/>
            </a:xfrm>
            <a:prstGeom prst="rect">
              <a:avLst/>
            </a:prstGeom>
            <a:ln w="12700" cap="flat">
              <a:noFill/>
              <a:miter lim="400000"/>
            </a:ln>
            <a:effectLst/>
          </p:spPr>
        </p:pic>
        <p:pic>
          <p:nvPicPr>
            <p:cNvPr id="272" name="Image" descr="Image"/>
            <p:cNvPicPr>
              <a:picLocks noChangeAspect="1"/>
            </p:cNvPicPr>
            <p:nvPr/>
          </p:nvPicPr>
          <p:blipFill>
            <a:blip r:embed="rId6"/>
            <a:stretch>
              <a:fillRect/>
            </a:stretch>
          </p:blipFill>
          <p:spPr>
            <a:xfrm>
              <a:off x="0" y="2599902"/>
              <a:ext cx="5277612" cy="1419359"/>
            </a:xfrm>
            <a:prstGeom prst="rect">
              <a:avLst/>
            </a:prstGeom>
            <a:ln w="12700" cap="flat">
              <a:noFill/>
              <a:miter lim="400000"/>
            </a:ln>
            <a:effectLst/>
          </p:spPr>
        </p:pic>
        <p:sp>
          <p:nvSpPr>
            <p:cNvPr id="273" name="GAFF"/>
            <p:cNvSpPr txBox="1"/>
            <p:nvPr/>
          </p:nvSpPr>
          <p:spPr>
            <a:xfrm>
              <a:off x="5525587" y="3029357"/>
              <a:ext cx="1116331"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GAFF</a:t>
              </a:r>
            </a:p>
          </p:txBody>
        </p:sp>
      </p:grpSp>
      <p:grpSp>
        <p:nvGrpSpPr>
          <p:cNvPr id="283" name="Group"/>
          <p:cNvGrpSpPr/>
          <p:nvPr/>
        </p:nvGrpSpPr>
        <p:grpSpPr>
          <a:xfrm>
            <a:off x="13528457" y="6008752"/>
            <a:ext cx="8138319" cy="5329269"/>
            <a:chOff x="0" y="0"/>
            <a:chExt cx="8138317" cy="5329267"/>
          </a:xfrm>
        </p:grpSpPr>
        <p:sp>
          <p:nvSpPr>
            <p:cNvPr id="275" name="Machine learned force fields"/>
            <p:cNvSpPr txBox="1"/>
            <p:nvPr/>
          </p:nvSpPr>
          <p:spPr>
            <a:xfrm>
              <a:off x="445224" y="-1"/>
              <a:ext cx="6998717" cy="7091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000"/>
              </a:lvl1pPr>
            </a:lstStyle>
            <a:p>
              <a:r>
                <a:t>Machine learned force fields</a:t>
              </a:r>
            </a:p>
          </p:txBody>
        </p:sp>
        <p:sp>
          <p:nvSpPr>
            <p:cNvPr id="276" name="Neuron"/>
            <p:cNvSpPr/>
            <p:nvPr/>
          </p:nvSpPr>
          <p:spPr>
            <a:xfrm>
              <a:off x="-1" y="1075966"/>
              <a:ext cx="2421576" cy="1863169"/>
            </a:xfrm>
            <a:custGeom>
              <a:avLst/>
              <a:gdLst/>
              <a:ahLst/>
              <a:cxnLst>
                <a:cxn ang="0">
                  <a:pos x="wd2" y="hd2"/>
                </a:cxn>
                <a:cxn ang="5400000">
                  <a:pos x="wd2" y="hd2"/>
                </a:cxn>
                <a:cxn ang="10800000">
                  <a:pos x="wd2" y="hd2"/>
                </a:cxn>
                <a:cxn ang="16200000">
                  <a:pos x="wd2" y="hd2"/>
                </a:cxn>
              </a:cxnLst>
              <a:rect l="0" t="0" r="r" b="b"/>
              <a:pathLst>
                <a:path w="21577" h="21551" extrusionOk="0">
                  <a:moveTo>
                    <a:pt x="17938" y="9"/>
                  </a:moveTo>
                  <a:cubicBezTo>
                    <a:pt x="17518" y="282"/>
                    <a:pt x="16746" y="1233"/>
                    <a:pt x="16401" y="3208"/>
                  </a:cubicBezTo>
                  <a:cubicBezTo>
                    <a:pt x="16342" y="3558"/>
                    <a:pt x="16271" y="3867"/>
                    <a:pt x="16191" y="4133"/>
                  </a:cubicBezTo>
                  <a:cubicBezTo>
                    <a:pt x="16147" y="4287"/>
                    <a:pt x="15997" y="4322"/>
                    <a:pt x="15911" y="4203"/>
                  </a:cubicBezTo>
                  <a:cubicBezTo>
                    <a:pt x="15819" y="4077"/>
                    <a:pt x="15711" y="3944"/>
                    <a:pt x="15592" y="3790"/>
                  </a:cubicBezTo>
                  <a:cubicBezTo>
                    <a:pt x="15263" y="3258"/>
                    <a:pt x="16030" y="1815"/>
                    <a:pt x="15955" y="652"/>
                  </a:cubicBezTo>
                  <a:cubicBezTo>
                    <a:pt x="15949" y="582"/>
                    <a:pt x="15872" y="583"/>
                    <a:pt x="15867" y="646"/>
                  </a:cubicBezTo>
                  <a:cubicBezTo>
                    <a:pt x="15818" y="982"/>
                    <a:pt x="15744" y="1326"/>
                    <a:pt x="15663" y="1648"/>
                  </a:cubicBezTo>
                  <a:cubicBezTo>
                    <a:pt x="15652" y="1697"/>
                    <a:pt x="15604" y="1703"/>
                    <a:pt x="15582" y="1661"/>
                  </a:cubicBezTo>
                  <a:cubicBezTo>
                    <a:pt x="15474" y="1472"/>
                    <a:pt x="15394" y="1277"/>
                    <a:pt x="15415" y="878"/>
                  </a:cubicBezTo>
                  <a:cubicBezTo>
                    <a:pt x="15421" y="808"/>
                    <a:pt x="15338" y="793"/>
                    <a:pt x="15328" y="856"/>
                  </a:cubicBezTo>
                  <a:cubicBezTo>
                    <a:pt x="15257" y="1206"/>
                    <a:pt x="15312" y="1506"/>
                    <a:pt x="15474" y="1913"/>
                  </a:cubicBezTo>
                  <a:cubicBezTo>
                    <a:pt x="15517" y="2011"/>
                    <a:pt x="15523" y="2179"/>
                    <a:pt x="15496" y="2284"/>
                  </a:cubicBezTo>
                  <a:cubicBezTo>
                    <a:pt x="15394" y="2670"/>
                    <a:pt x="15301" y="2999"/>
                    <a:pt x="15269" y="3258"/>
                  </a:cubicBezTo>
                  <a:cubicBezTo>
                    <a:pt x="15263" y="3307"/>
                    <a:pt x="15220" y="3319"/>
                    <a:pt x="15193" y="3284"/>
                  </a:cubicBezTo>
                  <a:cubicBezTo>
                    <a:pt x="14950" y="2948"/>
                    <a:pt x="14708" y="2452"/>
                    <a:pt x="14648" y="1562"/>
                  </a:cubicBezTo>
                  <a:cubicBezTo>
                    <a:pt x="14643" y="1499"/>
                    <a:pt x="14573" y="1492"/>
                    <a:pt x="14562" y="1562"/>
                  </a:cubicBezTo>
                  <a:cubicBezTo>
                    <a:pt x="14508" y="1920"/>
                    <a:pt x="14514" y="2593"/>
                    <a:pt x="15016" y="3398"/>
                  </a:cubicBezTo>
                  <a:cubicBezTo>
                    <a:pt x="15269" y="3811"/>
                    <a:pt x="15528" y="4147"/>
                    <a:pt x="15712" y="4420"/>
                  </a:cubicBezTo>
                  <a:cubicBezTo>
                    <a:pt x="15868" y="4644"/>
                    <a:pt x="15873" y="4987"/>
                    <a:pt x="15722" y="5219"/>
                  </a:cubicBezTo>
                  <a:cubicBezTo>
                    <a:pt x="15344" y="5793"/>
                    <a:pt x="14908" y="5952"/>
                    <a:pt x="14535" y="6043"/>
                  </a:cubicBezTo>
                  <a:cubicBezTo>
                    <a:pt x="14271" y="6078"/>
                    <a:pt x="14023" y="6079"/>
                    <a:pt x="13753" y="5932"/>
                  </a:cubicBezTo>
                  <a:cubicBezTo>
                    <a:pt x="13478" y="5785"/>
                    <a:pt x="13344" y="5553"/>
                    <a:pt x="13322" y="5168"/>
                  </a:cubicBezTo>
                  <a:cubicBezTo>
                    <a:pt x="13306" y="4832"/>
                    <a:pt x="13408" y="4349"/>
                    <a:pt x="13548" y="3873"/>
                  </a:cubicBezTo>
                  <a:cubicBezTo>
                    <a:pt x="13774" y="3131"/>
                    <a:pt x="13695" y="2418"/>
                    <a:pt x="13501" y="1788"/>
                  </a:cubicBezTo>
                  <a:cubicBezTo>
                    <a:pt x="13479" y="1718"/>
                    <a:pt x="13397" y="1753"/>
                    <a:pt x="13408" y="1823"/>
                  </a:cubicBezTo>
                  <a:cubicBezTo>
                    <a:pt x="13559" y="2859"/>
                    <a:pt x="13575" y="3181"/>
                    <a:pt x="13332" y="3818"/>
                  </a:cubicBezTo>
                  <a:cubicBezTo>
                    <a:pt x="13186" y="4189"/>
                    <a:pt x="13106" y="4391"/>
                    <a:pt x="13062" y="4783"/>
                  </a:cubicBezTo>
                  <a:cubicBezTo>
                    <a:pt x="13035" y="5014"/>
                    <a:pt x="12902" y="5077"/>
                    <a:pt x="12805" y="4888"/>
                  </a:cubicBezTo>
                  <a:cubicBezTo>
                    <a:pt x="12778" y="4832"/>
                    <a:pt x="12739" y="4784"/>
                    <a:pt x="12707" y="4728"/>
                  </a:cubicBezTo>
                  <a:cubicBezTo>
                    <a:pt x="12669" y="4665"/>
                    <a:pt x="12636" y="4609"/>
                    <a:pt x="12604" y="4553"/>
                  </a:cubicBezTo>
                  <a:cubicBezTo>
                    <a:pt x="12448" y="4287"/>
                    <a:pt x="12383" y="3950"/>
                    <a:pt x="12442" y="3628"/>
                  </a:cubicBezTo>
                  <a:cubicBezTo>
                    <a:pt x="12561" y="2949"/>
                    <a:pt x="12895" y="2032"/>
                    <a:pt x="12847" y="1241"/>
                  </a:cubicBezTo>
                  <a:cubicBezTo>
                    <a:pt x="12841" y="1178"/>
                    <a:pt x="12771" y="1171"/>
                    <a:pt x="12761" y="1234"/>
                  </a:cubicBezTo>
                  <a:cubicBezTo>
                    <a:pt x="12712" y="1577"/>
                    <a:pt x="12636" y="1927"/>
                    <a:pt x="12550" y="2256"/>
                  </a:cubicBezTo>
                  <a:cubicBezTo>
                    <a:pt x="12539" y="2298"/>
                    <a:pt x="12492" y="2305"/>
                    <a:pt x="12476" y="2263"/>
                  </a:cubicBezTo>
                  <a:cubicBezTo>
                    <a:pt x="12400" y="2088"/>
                    <a:pt x="12324" y="1829"/>
                    <a:pt x="12307" y="1479"/>
                  </a:cubicBezTo>
                  <a:cubicBezTo>
                    <a:pt x="12302" y="1409"/>
                    <a:pt x="12232" y="1403"/>
                    <a:pt x="12216" y="1473"/>
                  </a:cubicBezTo>
                  <a:cubicBezTo>
                    <a:pt x="12157" y="1788"/>
                    <a:pt x="12178" y="2081"/>
                    <a:pt x="12307" y="2431"/>
                  </a:cubicBezTo>
                  <a:cubicBezTo>
                    <a:pt x="12377" y="2627"/>
                    <a:pt x="12395" y="2851"/>
                    <a:pt x="12341" y="3061"/>
                  </a:cubicBezTo>
                  <a:cubicBezTo>
                    <a:pt x="12276" y="3299"/>
                    <a:pt x="12222" y="3516"/>
                    <a:pt x="12189" y="3698"/>
                  </a:cubicBezTo>
                  <a:cubicBezTo>
                    <a:pt x="12179" y="3754"/>
                    <a:pt x="12131" y="3768"/>
                    <a:pt x="12098" y="3726"/>
                  </a:cubicBezTo>
                  <a:cubicBezTo>
                    <a:pt x="11564" y="2991"/>
                    <a:pt x="11331" y="2774"/>
                    <a:pt x="10743" y="2431"/>
                  </a:cubicBezTo>
                  <a:cubicBezTo>
                    <a:pt x="10695" y="2403"/>
                    <a:pt x="10658" y="2495"/>
                    <a:pt x="10701" y="2530"/>
                  </a:cubicBezTo>
                  <a:cubicBezTo>
                    <a:pt x="11025" y="2789"/>
                    <a:pt x="11358" y="3061"/>
                    <a:pt x="11930" y="3971"/>
                  </a:cubicBezTo>
                  <a:cubicBezTo>
                    <a:pt x="11957" y="4013"/>
                    <a:pt x="11930" y="4076"/>
                    <a:pt x="11893" y="4076"/>
                  </a:cubicBezTo>
                  <a:cubicBezTo>
                    <a:pt x="11790" y="4076"/>
                    <a:pt x="11246" y="4146"/>
                    <a:pt x="10598" y="3936"/>
                  </a:cubicBezTo>
                  <a:cubicBezTo>
                    <a:pt x="10539" y="3915"/>
                    <a:pt x="10512" y="3986"/>
                    <a:pt x="10566" y="4035"/>
                  </a:cubicBezTo>
                  <a:cubicBezTo>
                    <a:pt x="10971" y="4399"/>
                    <a:pt x="11758" y="4300"/>
                    <a:pt x="11952" y="4370"/>
                  </a:cubicBezTo>
                  <a:cubicBezTo>
                    <a:pt x="12124" y="4433"/>
                    <a:pt x="12260" y="4608"/>
                    <a:pt x="12314" y="4685"/>
                  </a:cubicBezTo>
                  <a:cubicBezTo>
                    <a:pt x="12314" y="4685"/>
                    <a:pt x="12314" y="4686"/>
                    <a:pt x="12314" y="4693"/>
                  </a:cubicBezTo>
                  <a:cubicBezTo>
                    <a:pt x="12373" y="4805"/>
                    <a:pt x="12448" y="4867"/>
                    <a:pt x="12518" y="4993"/>
                  </a:cubicBezTo>
                  <a:cubicBezTo>
                    <a:pt x="12610" y="5161"/>
                    <a:pt x="12691" y="5329"/>
                    <a:pt x="12761" y="5490"/>
                  </a:cubicBezTo>
                  <a:cubicBezTo>
                    <a:pt x="12896" y="5805"/>
                    <a:pt x="12378" y="5994"/>
                    <a:pt x="12167" y="5735"/>
                  </a:cubicBezTo>
                  <a:cubicBezTo>
                    <a:pt x="11925" y="5434"/>
                    <a:pt x="11531" y="5042"/>
                    <a:pt x="11138" y="5098"/>
                  </a:cubicBezTo>
                  <a:cubicBezTo>
                    <a:pt x="11089" y="5105"/>
                    <a:pt x="11084" y="5198"/>
                    <a:pt x="11133" y="5219"/>
                  </a:cubicBezTo>
                  <a:cubicBezTo>
                    <a:pt x="11553" y="5373"/>
                    <a:pt x="11817" y="5672"/>
                    <a:pt x="11947" y="5875"/>
                  </a:cubicBezTo>
                  <a:cubicBezTo>
                    <a:pt x="11968" y="5910"/>
                    <a:pt x="11952" y="5960"/>
                    <a:pt x="11920" y="5960"/>
                  </a:cubicBezTo>
                  <a:cubicBezTo>
                    <a:pt x="11580" y="5981"/>
                    <a:pt x="11187" y="5925"/>
                    <a:pt x="10777" y="5715"/>
                  </a:cubicBezTo>
                  <a:cubicBezTo>
                    <a:pt x="10728" y="5687"/>
                    <a:pt x="10685" y="5792"/>
                    <a:pt x="10733" y="5820"/>
                  </a:cubicBezTo>
                  <a:cubicBezTo>
                    <a:pt x="11353" y="6191"/>
                    <a:pt x="11936" y="6337"/>
                    <a:pt x="12535" y="6225"/>
                  </a:cubicBezTo>
                  <a:cubicBezTo>
                    <a:pt x="12821" y="6169"/>
                    <a:pt x="13085" y="6408"/>
                    <a:pt x="13150" y="6772"/>
                  </a:cubicBezTo>
                  <a:cubicBezTo>
                    <a:pt x="13414" y="8305"/>
                    <a:pt x="12658" y="10084"/>
                    <a:pt x="10280" y="10903"/>
                  </a:cubicBezTo>
                  <a:cubicBezTo>
                    <a:pt x="5248" y="12618"/>
                    <a:pt x="2778" y="16609"/>
                    <a:pt x="2082" y="17841"/>
                  </a:cubicBezTo>
                  <a:cubicBezTo>
                    <a:pt x="1893" y="18170"/>
                    <a:pt x="1645" y="18437"/>
                    <a:pt x="1349" y="18591"/>
                  </a:cubicBezTo>
                  <a:cubicBezTo>
                    <a:pt x="1074" y="18738"/>
                    <a:pt x="696" y="18878"/>
                    <a:pt x="211" y="18920"/>
                  </a:cubicBezTo>
                  <a:cubicBezTo>
                    <a:pt x="173" y="18927"/>
                    <a:pt x="136" y="18962"/>
                    <a:pt x="130" y="19011"/>
                  </a:cubicBezTo>
                  <a:cubicBezTo>
                    <a:pt x="109" y="19130"/>
                    <a:pt x="124" y="19234"/>
                    <a:pt x="145" y="19311"/>
                  </a:cubicBezTo>
                  <a:cubicBezTo>
                    <a:pt x="162" y="19381"/>
                    <a:pt x="226" y="19416"/>
                    <a:pt x="280" y="19381"/>
                  </a:cubicBezTo>
                  <a:cubicBezTo>
                    <a:pt x="442" y="19262"/>
                    <a:pt x="777" y="19053"/>
                    <a:pt x="836" y="19263"/>
                  </a:cubicBezTo>
                  <a:cubicBezTo>
                    <a:pt x="901" y="19487"/>
                    <a:pt x="297" y="19662"/>
                    <a:pt x="76" y="19718"/>
                  </a:cubicBezTo>
                  <a:cubicBezTo>
                    <a:pt x="28" y="19732"/>
                    <a:pt x="-5" y="19788"/>
                    <a:pt x="0" y="19858"/>
                  </a:cubicBezTo>
                  <a:cubicBezTo>
                    <a:pt x="11" y="19956"/>
                    <a:pt x="49" y="20104"/>
                    <a:pt x="140" y="20237"/>
                  </a:cubicBezTo>
                  <a:cubicBezTo>
                    <a:pt x="178" y="20286"/>
                    <a:pt x="232" y="20292"/>
                    <a:pt x="275" y="20243"/>
                  </a:cubicBezTo>
                  <a:cubicBezTo>
                    <a:pt x="496" y="19977"/>
                    <a:pt x="1091" y="19404"/>
                    <a:pt x="1231" y="19642"/>
                  </a:cubicBezTo>
                  <a:cubicBezTo>
                    <a:pt x="1274" y="19719"/>
                    <a:pt x="1263" y="19990"/>
                    <a:pt x="562" y="20403"/>
                  </a:cubicBezTo>
                  <a:cubicBezTo>
                    <a:pt x="508" y="20431"/>
                    <a:pt x="491" y="20515"/>
                    <a:pt x="518" y="20578"/>
                  </a:cubicBezTo>
                  <a:cubicBezTo>
                    <a:pt x="556" y="20662"/>
                    <a:pt x="605" y="20733"/>
                    <a:pt x="643" y="20782"/>
                  </a:cubicBezTo>
                  <a:cubicBezTo>
                    <a:pt x="686" y="20838"/>
                    <a:pt x="755" y="20825"/>
                    <a:pt x="782" y="20762"/>
                  </a:cubicBezTo>
                  <a:cubicBezTo>
                    <a:pt x="874" y="20573"/>
                    <a:pt x="1068" y="20237"/>
                    <a:pt x="1224" y="20377"/>
                  </a:cubicBezTo>
                  <a:cubicBezTo>
                    <a:pt x="1380" y="20517"/>
                    <a:pt x="1251" y="20866"/>
                    <a:pt x="1170" y="21055"/>
                  </a:cubicBezTo>
                  <a:cubicBezTo>
                    <a:pt x="1143" y="21125"/>
                    <a:pt x="1165" y="21209"/>
                    <a:pt x="1224" y="21230"/>
                  </a:cubicBezTo>
                  <a:cubicBezTo>
                    <a:pt x="1273" y="21251"/>
                    <a:pt x="1337" y="21265"/>
                    <a:pt x="1413" y="21265"/>
                  </a:cubicBezTo>
                  <a:cubicBezTo>
                    <a:pt x="1467" y="21265"/>
                    <a:pt x="1516" y="21202"/>
                    <a:pt x="1511" y="21132"/>
                  </a:cubicBezTo>
                  <a:cubicBezTo>
                    <a:pt x="1446" y="20130"/>
                    <a:pt x="1613" y="19963"/>
                    <a:pt x="1694" y="20005"/>
                  </a:cubicBezTo>
                  <a:cubicBezTo>
                    <a:pt x="1910" y="20103"/>
                    <a:pt x="1823" y="21005"/>
                    <a:pt x="1753" y="21383"/>
                  </a:cubicBezTo>
                  <a:cubicBezTo>
                    <a:pt x="1742" y="21446"/>
                    <a:pt x="1775" y="21518"/>
                    <a:pt x="1824" y="21532"/>
                  </a:cubicBezTo>
                  <a:cubicBezTo>
                    <a:pt x="1959" y="21574"/>
                    <a:pt x="2072" y="21539"/>
                    <a:pt x="2148" y="21504"/>
                  </a:cubicBezTo>
                  <a:cubicBezTo>
                    <a:pt x="2196" y="21483"/>
                    <a:pt x="2218" y="21411"/>
                    <a:pt x="2202" y="21348"/>
                  </a:cubicBezTo>
                  <a:cubicBezTo>
                    <a:pt x="2131" y="21068"/>
                    <a:pt x="1952" y="20298"/>
                    <a:pt x="2136" y="20263"/>
                  </a:cubicBezTo>
                  <a:cubicBezTo>
                    <a:pt x="2303" y="20228"/>
                    <a:pt x="2325" y="20712"/>
                    <a:pt x="2325" y="20950"/>
                  </a:cubicBezTo>
                  <a:cubicBezTo>
                    <a:pt x="2325" y="21027"/>
                    <a:pt x="2379" y="21082"/>
                    <a:pt x="2432" y="21068"/>
                  </a:cubicBezTo>
                  <a:cubicBezTo>
                    <a:pt x="2492" y="21054"/>
                    <a:pt x="2573" y="21020"/>
                    <a:pt x="2643" y="20943"/>
                  </a:cubicBezTo>
                  <a:cubicBezTo>
                    <a:pt x="2675" y="20908"/>
                    <a:pt x="2681" y="20846"/>
                    <a:pt x="2665" y="20797"/>
                  </a:cubicBezTo>
                  <a:cubicBezTo>
                    <a:pt x="2428" y="20132"/>
                    <a:pt x="2341" y="19577"/>
                    <a:pt x="2314" y="19178"/>
                  </a:cubicBezTo>
                  <a:cubicBezTo>
                    <a:pt x="2293" y="18821"/>
                    <a:pt x="2369" y="18451"/>
                    <a:pt x="2552" y="18178"/>
                  </a:cubicBezTo>
                  <a:cubicBezTo>
                    <a:pt x="5033" y="14593"/>
                    <a:pt x="6839" y="13262"/>
                    <a:pt x="10415" y="11785"/>
                  </a:cubicBezTo>
                  <a:cubicBezTo>
                    <a:pt x="12097" y="11091"/>
                    <a:pt x="13646" y="10904"/>
                    <a:pt x="14391" y="11940"/>
                  </a:cubicBezTo>
                  <a:cubicBezTo>
                    <a:pt x="14725" y="12409"/>
                    <a:pt x="14676" y="13142"/>
                    <a:pt x="14288" y="13542"/>
                  </a:cubicBezTo>
                  <a:cubicBezTo>
                    <a:pt x="13813" y="14025"/>
                    <a:pt x="13473" y="14585"/>
                    <a:pt x="13246" y="15607"/>
                  </a:cubicBezTo>
                  <a:cubicBezTo>
                    <a:pt x="13230" y="15677"/>
                    <a:pt x="13317" y="15712"/>
                    <a:pt x="13339" y="15642"/>
                  </a:cubicBezTo>
                  <a:cubicBezTo>
                    <a:pt x="13571" y="14928"/>
                    <a:pt x="13888" y="14418"/>
                    <a:pt x="14195" y="14054"/>
                  </a:cubicBezTo>
                  <a:cubicBezTo>
                    <a:pt x="14222" y="14019"/>
                    <a:pt x="14271" y="14046"/>
                    <a:pt x="14271" y="14095"/>
                  </a:cubicBezTo>
                  <a:cubicBezTo>
                    <a:pt x="14282" y="14424"/>
                    <a:pt x="14244" y="14893"/>
                    <a:pt x="14050" y="15362"/>
                  </a:cubicBezTo>
                  <a:cubicBezTo>
                    <a:pt x="14023" y="15425"/>
                    <a:pt x="14083" y="15483"/>
                    <a:pt x="14126" y="15441"/>
                  </a:cubicBezTo>
                  <a:cubicBezTo>
                    <a:pt x="14428" y="15126"/>
                    <a:pt x="14486" y="14571"/>
                    <a:pt x="14519" y="14102"/>
                  </a:cubicBezTo>
                  <a:cubicBezTo>
                    <a:pt x="14535" y="13857"/>
                    <a:pt x="14687" y="13564"/>
                    <a:pt x="14854" y="13445"/>
                  </a:cubicBezTo>
                  <a:cubicBezTo>
                    <a:pt x="14865" y="13438"/>
                    <a:pt x="14880" y="13431"/>
                    <a:pt x="14891" y="13417"/>
                  </a:cubicBezTo>
                  <a:cubicBezTo>
                    <a:pt x="14961" y="13368"/>
                    <a:pt x="15043" y="13417"/>
                    <a:pt x="15070" y="13515"/>
                  </a:cubicBezTo>
                  <a:cubicBezTo>
                    <a:pt x="15124" y="13739"/>
                    <a:pt x="15172" y="13976"/>
                    <a:pt x="15210" y="14242"/>
                  </a:cubicBezTo>
                  <a:cubicBezTo>
                    <a:pt x="15231" y="14403"/>
                    <a:pt x="15252" y="14559"/>
                    <a:pt x="15274" y="14706"/>
                  </a:cubicBezTo>
                  <a:cubicBezTo>
                    <a:pt x="15279" y="14818"/>
                    <a:pt x="15301" y="15110"/>
                    <a:pt x="15183" y="15320"/>
                  </a:cubicBezTo>
                  <a:cubicBezTo>
                    <a:pt x="14686" y="16224"/>
                    <a:pt x="14643" y="15957"/>
                    <a:pt x="14190" y="16902"/>
                  </a:cubicBezTo>
                  <a:cubicBezTo>
                    <a:pt x="14163" y="16958"/>
                    <a:pt x="14244" y="17009"/>
                    <a:pt x="14276" y="16953"/>
                  </a:cubicBezTo>
                  <a:cubicBezTo>
                    <a:pt x="14524" y="16469"/>
                    <a:pt x="14967" y="16105"/>
                    <a:pt x="15178" y="15874"/>
                  </a:cubicBezTo>
                  <a:cubicBezTo>
                    <a:pt x="15221" y="15825"/>
                    <a:pt x="15258" y="15776"/>
                    <a:pt x="15296" y="15727"/>
                  </a:cubicBezTo>
                  <a:cubicBezTo>
                    <a:pt x="15323" y="15685"/>
                    <a:pt x="15376" y="15706"/>
                    <a:pt x="15382" y="15762"/>
                  </a:cubicBezTo>
                  <a:cubicBezTo>
                    <a:pt x="15495" y="17058"/>
                    <a:pt x="15393" y="17464"/>
                    <a:pt x="15296" y="18003"/>
                  </a:cubicBezTo>
                  <a:cubicBezTo>
                    <a:pt x="15285" y="18073"/>
                    <a:pt x="15361" y="18107"/>
                    <a:pt x="15388" y="18044"/>
                  </a:cubicBezTo>
                  <a:cubicBezTo>
                    <a:pt x="15674" y="17323"/>
                    <a:pt x="15652" y="16427"/>
                    <a:pt x="15663" y="15517"/>
                  </a:cubicBezTo>
                  <a:cubicBezTo>
                    <a:pt x="15663" y="15461"/>
                    <a:pt x="15712" y="15432"/>
                    <a:pt x="15744" y="15467"/>
                  </a:cubicBezTo>
                  <a:cubicBezTo>
                    <a:pt x="15857" y="15593"/>
                    <a:pt x="15991" y="15721"/>
                    <a:pt x="16132" y="15861"/>
                  </a:cubicBezTo>
                  <a:cubicBezTo>
                    <a:pt x="16207" y="15938"/>
                    <a:pt x="16256" y="16048"/>
                    <a:pt x="16266" y="16167"/>
                  </a:cubicBezTo>
                  <a:cubicBezTo>
                    <a:pt x="16310" y="16678"/>
                    <a:pt x="16386" y="17036"/>
                    <a:pt x="16629" y="17316"/>
                  </a:cubicBezTo>
                  <a:cubicBezTo>
                    <a:pt x="16672" y="17365"/>
                    <a:pt x="16730" y="17302"/>
                    <a:pt x="16703" y="17239"/>
                  </a:cubicBezTo>
                  <a:cubicBezTo>
                    <a:pt x="16546" y="16882"/>
                    <a:pt x="16504" y="16568"/>
                    <a:pt x="16499" y="16351"/>
                  </a:cubicBezTo>
                  <a:cubicBezTo>
                    <a:pt x="16499" y="16309"/>
                    <a:pt x="16531" y="16280"/>
                    <a:pt x="16558" y="16301"/>
                  </a:cubicBezTo>
                  <a:cubicBezTo>
                    <a:pt x="16855" y="16504"/>
                    <a:pt x="17065" y="16776"/>
                    <a:pt x="17259" y="17112"/>
                  </a:cubicBezTo>
                  <a:cubicBezTo>
                    <a:pt x="17291" y="17175"/>
                    <a:pt x="17367" y="17121"/>
                    <a:pt x="17340" y="17051"/>
                  </a:cubicBezTo>
                  <a:cubicBezTo>
                    <a:pt x="17043" y="16288"/>
                    <a:pt x="16310" y="15699"/>
                    <a:pt x="15879" y="15167"/>
                  </a:cubicBezTo>
                  <a:cubicBezTo>
                    <a:pt x="15695" y="14943"/>
                    <a:pt x="15576" y="14649"/>
                    <a:pt x="15543" y="14327"/>
                  </a:cubicBezTo>
                  <a:cubicBezTo>
                    <a:pt x="15538" y="14292"/>
                    <a:pt x="15539" y="14250"/>
                    <a:pt x="15533" y="14215"/>
                  </a:cubicBezTo>
                  <a:cubicBezTo>
                    <a:pt x="15522" y="14117"/>
                    <a:pt x="15517" y="14018"/>
                    <a:pt x="15506" y="13927"/>
                  </a:cubicBezTo>
                  <a:cubicBezTo>
                    <a:pt x="15495" y="13808"/>
                    <a:pt x="15598" y="13732"/>
                    <a:pt x="15673" y="13802"/>
                  </a:cubicBezTo>
                  <a:cubicBezTo>
                    <a:pt x="15856" y="13977"/>
                    <a:pt x="16115" y="14144"/>
                    <a:pt x="16487" y="14277"/>
                  </a:cubicBezTo>
                  <a:cubicBezTo>
                    <a:pt x="17091" y="14494"/>
                    <a:pt x="17389" y="14691"/>
                    <a:pt x="17923" y="15657"/>
                  </a:cubicBezTo>
                  <a:cubicBezTo>
                    <a:pt x="17956" y="15720"/>
                    <a:pt x="18031" y="15664"/>
                    <a:pt x="18004" y="15594"/>
                  </a:cubicBezTo>
                  <a:cubicBezTo>
                    <a:pt x="17670" y="14705"/>
                    <a:pt x="17270" y="14278"/>
                    <a:pt x="16585" y="14012"/>
                  </a:cubicBezTo>
                  <a:cubicBezTo>
                    <a:pt x="16261" y="13886"/>
                    <a:pt x="16050" y="13710"/>
                    <a:pt x="15867" y="13493"/>
                  </a:cubicBezTo>
                  <a:cubicBezTo>
                    <a:pt x="15576" y="13150"/>
                    <a:pt x="15479" y="12597"/>
                    <a:pt x="15646" y="12128"/>
                  </a:cubicBezTo>
                  <a:cubicBezTo>
                    <a:pt x="15797" y="11701"/>
                    <a:pt x="16051" y="11372"/>
                    <a:pt x="16423" y="11036"/>
                  </a:cubicBezTo>
                  <a:cubicBezTo>
                    <a:pt x="16871" y="10693"/>
                    <a:pt x="17249" y="10665"/>
                    <a:pt x="17680" y="10826"/>
                  </a:cubicBezTo>
                  <a:cubicBezTo>
                    <a:pt x="18112" y="10987"/>
                    <a:pt x="18456" y="11413"/>
                    <a:pt x="18580" y="11966"/>
                  </a:cubicBezTo>
                  <a:cubicBezTo>
                    <a:pt x="18651" y="12295"/>
                    <a:pt x="18661" y="12645"/>
                    <a:pt x="18715" y="12981"/>
                  </a:cubicBezTo>
                  <a:cubicBezTo>
                    <a:pt x="18882" y="13955"/>
                    <a:pt x="19088" y="14327"/>
                    <a:pt x="19325" y="14649"/>
                  </a:cubicBezTo>
                  <a:cubicBezTo>
                    <a:pt x="19379" y="14719"/>
                    <a:pt x="19406" y="14648"/>
                    <a:pt x="19379" y="14585"/>
                  </a:cubicBezTo>
                  <a:cubicBezTo>
                    <a:pt x="19245" y="14305"/>
                    <a:pt x="19033" y="13815"/>
                    <a:pt x="18990" y="13605"/>
                  </a:cubicBezTo>
                  <a:cubicBezTo>
                    <a:pt x="18979" y="13556"/>
                    <a:pt x="19022" y="13521"/>
                    <a:pt x="19049" y="13542"/>
                  </a:cubicBezTo>
                  <a:cubicBezTo>
                    <a:pt x="19356" y="13766"/>
                    <a:pt x="19552" y="14082"/>
                    <a:pt x="19622" y="14180"/>
                  </a:cubicBezTo>
                  <a:cubicBezTo>
                    <a:pt x="19660" y="14229"/>
                    <a:pt x="19713" y="14145"/>
                    <a:pt x="19681" y="14089"/>
                  </a:cubicBezTo>
                  <a:cubicBezTo>
                    <a:pt x="19314" y="13451"/>
                    <a:pt x="19108" y="13361"/>
                    <a:pt x="18995" y="13172"/>
                  </a:cubicBezTo>
                  <a:cubicBezTo>
                    <a:pt x="18925" y="13053"/>
                    <a:pt x="18888" y="12912"/>
                    <a:pt x="18872" y="12765"/>
                  </a:cubicBezTo>
                  <a:cubicBezTo>
                    <a:pt x="18834" y="12380"/>
                    <a:pt x="18812" y="12024"/>
                    <a:pt x="18747" y="11730"/>
                  </a:cubicBezTo>
                  <a:cubicBezTo>
                    <a:pt x="18720" y="11597"/>
                    <a:pt x="18829" y="11483"/>
                    <a:pt x="18921" y="11546"/>
                  </a:cubicBezTo>
                  <a:cubicBezTo>
                    <a:pt x="18991" y="11595"/>
                    <a:pt x="19066" y="11637"/>
                    <a:pt x="19142" y="11686"/>
                  </a:cubicBezTo>
                  <a:cubicBezTo>
                    <a:pt x="19185" y="11714"/>
                    <a:pt x="19233" y="11743"/>
                    <a:pt x="19277" y="11771"/>
                  </a:cubicBezTo>
                  <a:cubicBezTo>
                    <a:pt x="19848" y="12227"/>
                    <a:pt x="19518" y="13172"/>
                    <a:pt x="20047" y="13935"/>
                  </a:cubicBezTo>
                  <a:cubicBezTo>
                    <a:pt x="20090" y="13998"/>
                    <a:pt x="20155" y="13977"/>
                    <a:pt x="20123" y="13900"/>
                  </a:cubicBezTo>
                  <a:cubicBezTo>
                    <a:pt x="20026" y="13683"/>
                    <a:pt x="19940" y="13486"/>
                    <a:pt x="19924" y="13191"/>
                  </a:cubicBezTo>
                  <a:cubicBezTo>
                    <a:pt x="19918" y="13135"/>
                    <a:pt x="19967" y="13109"/>
                    <a:pt x="20000" y="13137"/>
                  </a:cubicBezTo>
                  <a:cubicBezTo>
                    <a:pt x="20107" y="13242"/>
                    <a:pt x="20214" y="13388"/>
                    <a:pt x="20289" y="13493"/>
                  </a:cubicBezTo>
                  <a:cubicBezTo>
                    <a:pt x="20343" y="13577"/>
                    <a:pt x="20355" y="13508"/>
                    <a:pt x="20338" y="13445"/>
                  </a:cubicBezTo>
                  <a:cubicBezTo>
                    <a:pt x="20241" y="13123"/>
                    <a:pt x="20041" y="12897"/>
                    <a:pt x="19912" y="12771"/>
                  </a:cubicBezTo>
                  <a:cubicBezTo>
                    <a:pt x="19847" y="12708"/>
                    <a:pt x="19804" y="12618"/>
                    <a:pt x="19799" y="12513"/>
                  </a:cubicBezTo>
                  <a:cubicBezTo>
                    <a:pt x="19794" y="12415"/>
                    <a:pt x="19795" y="12351"/>
                    <a:pt x="19784" y="12246"/>
                  </a:cubicBezTo>
                  <a:cubicBezTo>
                    <a:pt x="19778" y="12197"/>
                    <a:pt x="19821" y="12157"/>
                    <a:pt x="19853" y="12185"/>
                  </a:cubicBezTo>
                  <a:cubicBezTo>
                    <a:pt x="20775" y="12913"/>
                    <a:pt x="21023" y="13472"/>
                    <a:pt x="21255" y="13955"/>
                  </a:cubicBezTo>
                  <a:cubicBezTo>
                    <a:pt x="21282" y="14011"/>
                    <a:pt x="21347" y="13977"/>
                    <a:pt x="21336" y="13914"/>
                  </a:cubicBezTo>
                  <a:cubicBezTo>
                    <a:pt x="21217" y="13325"/>
                    <a:pt x="20868" y="12353"/>
                    <a:pt x="19433" y="11526"/>
                  </a:cubicBezTo>
                  <a:cubicBezTo>
                    <a:pt x="19191" y="11386"/>
                    <a:pt x="18963" y="11246"/>
                    <a:pt x="18801" y="10903"/>
                  </a:cubicBezTo>
                  <a:cubicBezTo>
                    <a:pt x="18612" y="10518"/>
                    <a:pt x="18975" y="10273"/>
                    <a:pt x="18975" y="10273"/>
                  </a:cubicBezTo>
                  <a:cubicBezTo>
                    <a:pt x="19433" y="9937"/>
                    <a:pt x="20409" y="11155"/>
                    <a:pt x="21304" y="11246"/>
                  </a:cubicBezTo>
                  <a:cubicBezTo>
                    <a:pt x="21353" y="11253"/>
                    <a:pt x="21369" y="11163"/>
                    <a:pt x="21321" y="11135"/>
                  </a:cubicBezTo>
                  <a:cubicBezTo>
                    <a:pt x="21067" y="11016"/>
                    <a:pt x="20813" y="10860"/>
                    <a:pt x="20581" y="10699"/>
                  </a:cubicBezTo>
                  <a:cubicBezTo>
                    <a:pt x="20549" y="10678"/>
                    <a:pt x="20548" y="10615"/>
                    <a:pt x="20586" y="10601"/>
                  </a:cubicBezTo>
                  <a:cubicBezTo>
                    <a:pt x="20732" y="10538"/>
                    <a:pt x="20943" y="10476"/>
                    <a:pt x="21218" y="10518"/>
                  </a:cubicBezTo>
                  <a:cubicBezTo>
                    <a:pt x="21267" y="10525"/>
                    <a:pt x="21289" y="10434"/>
                    <a:pt x="21240" y="10406"/>
                  </a:cubicBezTo>
                  <a:cubicBezTo>
                    <a:pt x="20992" y="10259"/>
                    <a:pt x="20754" y="10252"/>
                    <a:pt x="20436" y="10378"/>
                  </a:cubicBezTo>
                  <a:cubicBezTo>
                    <a:pt x="20307" y="10427"/>
                    <a:pt x="20167" y="10405"/>
                    <a:pt x="20054" y="10321"/>
                  </a:cubicBezTo>
                  <a:cubicBezTo>
                    <a:pt x="19827" y="10160"/>
                    <a:pt x="19622" y="10020"/>
                    <a:pt x="19460" y="9936"/>
                  </a:cubicBezTo>
                  <a:cubicBezTo>
                    <a:pt x="19412" y="9915"/>
                    <a:pt x="19405" y="9831"/>
                    <a:pt x="19448" y="9796"/>
                  </a:cubicBezTo>
                  <a:cubicBezTo>
                    <a:pt x="19745" y="9551"/>
                    <a:pt x="20138" y="9376"/>
                    <a:pt x="20829" y="9404"/>
                  </a:cubicBezTo>
                  <a:cubicBezTo>
                    <a:pt x="20877" y="9404"/>
                    <a:pt x="20894" y="9320"/>
                    <a:pt x="20846" y="9299"/>
                  </a:cubicBezTo>
                  <a:cubicBezTo>
                    <a:pt x="20587" y="9173"/>
                    <a:pt x="20069" y="9062"/>
                    <a:pt x="19368" y="9566"/>
                  </a:cubicBezTo>
                  <a:cubicBezTo>
                    <a:pt x="19033" y="9811"/>
                    <a:pt x="18763" y="10098"/>
                    <a:pt x="18510" y="10231"/>
                  </a:cubicBezTo>
                  <a:cubicBezTo>
                    <a:pt x="18251" y="10364"/>
                    <a:pt x="17961" y="10266"/>
                    <a:pt x="17788" y="9986"/>
                  </a:cubicBezTo>
                  <a:cubicBezTo>
                    <a:pt x="17271" y="9139"/>
                    <a:pt x="17043" y="7871"/>
                    <a:pt x="18051" y="6744"/>
                  </a:cubicBezTo>
                  <a:cubicBezTo>
                    <a:pt x="18321" y="6442"/>
                    <a:pt x="18716" y="6429"/>
                    <a:pt x="19002" y="6695"/>
                  </a:cubicBezTo>
                  <a:cubicBezTo>
                    <a:pt x="19428" y="7088"/>
                    <a:pt x="19967" y="7696"/>
                    <a:pt x="20517" y="7899"/>
                  </a:cubicBezTo>
                  <a:cubicBezTo>
                    <a:pt x="20566" y="7920"/>
                    <a:pt x="20597" y="7829"/>
                    <a:pt x="20554" y="7794"/>
                  </a:cubicBezTo>
                  <a:cubicBezTo>
                    <a:pt x="20328" y="7619"/>
                    <a:pt x="20096" y="7472"/>
                    <a:pt x="19902" y="7199"/>
                  </a:cubicBezTo>
                  <a:cubicBezTo>
                    <a:pt x="19875" y="7164"/>
                    <a:pt x="19891" y="7101"/>
                    <a:pt x="19929" y="7094"/>
                  </a:cubicBezTo>
                  <a:cubicBezTo>
                    <a:pt x="20080" y="7066"/>
                    <a:pt x="20290" y="7066"/>
                    <a:pt x="20544" y="7164"/>
                  </a:cubicBezTo>
                  <a:cubicBezTo>
                    <a:pt x="20593" y="7185"/>
                    <a:pt x="20624" y="7094"/>
                    <a:pt x="20581" y="7059"/>
                  </a:cubicBezTo>
                  <a:cubicBezTo>
                    <a:pt x="20365" y="6863"/>
                    <a:pt x="20134" y="6800"/>
                    <a:pt x="19816" y="6842"/>
                  </a:cubicBezTo>
                  <a:cubicBezTo>
                    <a:pt x="19676" y="6863"/>
                    <a:pt x="19529" y="6808"/>
                    <a:pt x="19421" y="6689"/>
                  </a:cubicBezTo>
                  <a:cubicBezTo>
                    <a:pt x="19276" y="6535"/>
                    <a:pt x="19141" y="6387"/>
                    <a:pt x="19017" y="6282"/>
                  </a:cubicBezTo>
                  <a:cubicBezTo>
                    <a:pt x="18920" y="6198"/>
                    <a:pt x="18936" y="6008"/>
                    <a:pt x="19039" y="5938"/>
                  </a:cubicBezTo>
                  <a:cubicBezTo>
                    <a:pt x="19163" y="5861"/>
                    <a:pt x="19292" y="5792"/>
                    <a:pt x="19416" y="5722"/>
                  </a:cubicBezTo>
                  <a:cubicBezTo>
                    <a:pt x="19476" y="5694"/>
                    <a:pt x="19540" y="5672"/>
                    <a:pt x="19605" y="5665"/>
                  </a:cubicBezTo>
                  <a:cubicBezTo>
                    <a:pt x="19713" y="5658"/>
                    <a:pt x="19848" y="5665"/>
                    <a:pt x="19978" y="5735"/>
                  </a:cubicBezTo>
                  <a:cubicBezTo>
                    <a:pt x="20210" y="5861"/>
                    <a:pt x="20786" y="6617"/>
                    <a:pt x="21520" y="6680"/>
                  </a:cubicBezTo>
                  <a:cubicBezTo>
                    <a:pt x="21579" y="6729"/>
                    <a:pt x="21595" y="6640"/>
                    <a:pt x="21552" y="6619"/>
                  </a:cubicBezTo>
                  <a:cubicBezTo>
                    <a:pt x="21342" y="6514"/>
                    <a:pt x="21110" y="6372"/>
                    <a:pt x="20900" y="6225"/>
                  </a:cubicBezTo>
                  <a:cubicBezTo>
                    <a:pt x="20862" y="6197"/>
                    <a:pt x="20872" y="6127"/>
                    <a:pt x="20910" y="6120"/>
                  </a:cubicBezTo>
                  <a:cubicBezTo>
                    <a:pt x="21061" y="6078"/>
                    <a:pt x="21250" y="6078"/>
                    <a:pt x="21390" y="6085"/>
                  </a:cubicBezTo>
                  <a:cubicBezTo>
                    <a:pt x="21439" y="6085"/>
                    <a:pt x="21455" y="5994"/>
                    <a:pt x="21407" y="5973"/>
                  </a:cubicBezTo>
                  <a:cubicBezTo>
                    <a:pt x="21046" y="5791"/>
                    <a:pt x="20658" y="5883"/>
                    <a:pt x="20512" y="5925"/>
                  </a:cubicBezTo>
                  <a:cubicBezTo>
                    <a:pt x="20507" y="5925"/>
                    <a:pt x="20500" y="5926"/>
                    <a:pt x="20495" y="5919"/>
                  </a:cubicBezTo>
                  <a:cubicBezTo>
                    <a:pt x="20425" y="5856"/>
                    <a:pt x="20366" y="5800"/>
                    <a:pt x="20323" y="5744"/>
                  </a:cubicBezTo>
                  <a:cubicBezTo>
                    <a:pt x="20258" y="5667"/>
                    <a:pt x="20118" y="5554"/>
                    <a:pt x="20059" y="5505"/>
                  </a:cubicBezTo>
                  <a:cubicBezTo>
                    <a:pt x="20026" y="5477"/>
                    <a:pt x="20036" y="5421"/>
                    <a:pt x="20069" y="5400"/>
                  </a:cubicBezTo>
                  <a:cubicBezTo>
                    <a:pt x="20651" y="5078"/>
                    <a:pt x="21142" y="5147"/>
                    <a:pt x="21412" y="5098"/>
                  </a:cubicBezTo>
                  <a:cubicBezTo>
                    <a:pt x="21461" y="5091"/>
                    <a:pt x="21466" y="5008"/>
                    <a:pt x="21417" y="4987"/>
                  </a:cubicBezTo>
                  <a:cubicBezTo>
                    <a:pt x="20710" y="4721"/>
                    <a:pt x="19983" y="5022"/>
                    <a:pt x="19088" y="5540"/>
                  </a:cubicBezTo>
                  <a:cubicBezTo>
                    <a:pt x="19007" y="5589"/>
                    <a:pt x="18931" y="5469"/>
                    <a:pt x="18980" y="5378"/>
                  </a:cubicBezTo>
                  <a:cubicBezTo>
                    <a:pt x="19223" y="4902"/>
                    <a:pt x="19718" y="4167"/>
                    <a:pt x="20743" y="3341"/>
                  </a:cubicBezTo>
                  <a:cubicBezTo>
                    <a:pt x="20786" y="3306"/>
                    <a:pt x="20760" y="3216"/>
                    <a:pt x="20706" y="3230"/>
                  </a:cubicBezTo>
                  <a:cubicBezTo>
                    <a:pt x="20086" y="3468"/>
                    <a:pt x="19368" y="4224"/>
                    <a:pt x="18899" y="5015"/>
                  </a:cubicBezTo>
                  <a:cubicBezTo>
                    <a:pt x="18872" y="5057"/>
                    <a:pt x="18818" y="5036"/>
                    <a:pt x="18818" y="4980"/>
                  </a:cubicBezTo>
                  <a:cubicBezTo>
                    <a:pt x="18829" y="4602"/>
                    <a:pt x="18786" y="4301"/>
                    <a:pt x="18678" y="4133"/>
                  </a:cubicBezTo>
                  <a:cubicBezTo>
                    <a:pt x="18646" y="4084"/>
                    <a:pt x="18587" y="4125"/>
                    <a:pt x="18597" y="4188"/>
                  </a:cubicBezTo>
                  <a:cubicBezTo>
                    <a:pt x="18721" y="4797"/>
                    <a:pt x="18495" y="5898"/>
                    <a:pt x="18171" y="6094"/>
                  </a:cubicBezTo>
                  <a:cubicBezTo>
                    <a:pt x="17125" y="6759"/>
                    <a:pt x="16763" y="6934"/>
                    <a:pt x="16445" y="6304"/>
                  </a:cubicBezTo>
                  <a:cubicBezTo>
                    <a:pt x="16262" y="5814"/>
                    <a:pt x="16271" y="5309"/>
                    <a:pt x="16379" y="4665"/>
                  </a:cubicBezTo>
                  <a:cubicBezTo>
                    <a:pt x="16379" y="4658"/>
                    <a:pt x="16386" y="4650"/>
                    <a:pt x="16386" y="4643"/>
                  </a:cubicBezTo>
                  <a:cubicBezTo>
                    <a:pt x="16715" y="3873"/>
                    <a:pt x="17238" y="3762"/>
                    <a:pt x="17734" y="3510"/>
                  </a:cubicBezTo>
                  <a:cubicBezTo>
                    <a:pt x="18209" y="3265"/>
                    <a:pt x="18587" y="3039"/>
                    <a:pt x="18732" y="2654"/>
                  </a:cubicBezTo>
                  <a:cubicBezTo>
                    <a:pt x="18754" y="2591"/>
                    <a:pt x="18716" y="2549"/>
                    <a:pt x="18678" y="2584"/>
                  </a:cubicBezTo>
                  <a:cubicBezTo>
                    <a:pt x="18516" y="2766"/>
                    <a:pt x="18381" y="2921"/>
                    <a:pt x="18154" y="3033"/>
                  </a:cubicBezTo>
                  <a:cubicBezTo>
                    <a:pt x="18116" y="3047"/>
                    <a:pt x="18084" y="3005"/>
                    <a:pt x="18100" y="2956"/>
                  </a:cubicBezTo>
                  <a:cubicBezTo>
                    <a:pt x="18132" y="2851"/>
                    <a:pt x="18187" y="2733"/>
                    <a:pt x="18247" y="2628"/>
                  </a:cubicBezTo>
                  <a:cubicBezTo>
                    <a:pt x="18268" y="2586"/>
                    <a:pt x="18230" y="2543"/>
                    <a:pt x="18198" y="2571"/>
                  </a:cubicBezTo>
                  <a:cubicBezTo>
                    <a:pt x="17885" y="2893"/>
                    <a:pt x="17912" y="3097"/>
                    <a:pt x="17686" y="3265"/>
                  </a:cubicBezTo>
                  <a:cubicBezTo>
                    <a:pt x="17524" y="3384"/>
                    <a:pt x="16942" y="3537"/>
                    <a:pt x="16629" y="3838"/>
                  </a:cubicBezTo>
                  <a:cubicBezTo>
                    <a:pt x="16596" y="3866"/>
                    <a:pt x="16552" y="3831"/>
                    <a:pt x="16563" y="3774"/>
                  </a:cubicBezTo>
                  <a:cubicBezTo>
                    <a:pt x="16601" y="3599"/>
                    <a:pt x="16640" y="3410"/>
                    <a:pt x="16683" y="3214"/>
                  </a:cubicBezTo>
                  <a:cubicBezTo>
                    <a:pt x="16693" y="3151"/>
                    <a:pt x="16709" y="3089"/>
                    <a:pt x="16720" y="3033"/>
                  </a:cubicBezTo>
                  <a:cubicBezTo>
                    <a:pt x="16725" y="3012"/>
                    <a:pt x="16811" y="2703"/>
                    <a:pt x="17000" y="2549"/>
                  </a:cubicBezTo>
                  <a:cubicBezTo>
                    <a:pt x="17172" y="2402"/>
                    <a:pt x="17848" y="2235"/>
                    <a:pt x="18220" y="1597"/>
                  </a:cubicBezTo>
                  <a:cubicBezTo>
                    <a:pt x="18241" y="1555"/>
                    <a:pt x="18203" y="1499"/>
                    <a:pt x="18171" y="1534"/>
                  </a:cubicBezTo>
                  <a:cubicBezTo>
                    <a:pt x="18020" y="1667"/>
                    <a:pt x="17826" y="1858"/>
                    <a:pt x="17653" y="1963"/>
                  </a:cubicBezTo>
                  <a:cubicBezTo>
                    <a:pt x="17589" y="2005"/>
                    <a:pt x="17561" y="1942"/>
                    <a:pt x="17578" y="1893"/>
                  </a:cubicBezTo>
                  <a:cubicBezTo>
                    <a:pt x="17632" y="1732"/>
                    <a:pt x="17755" y="1528"/>
                    <a:pt x="17825" y="1409"/>
                  </a:cubicBezTo>
                  <a:cubicBezTo>
                    <a:pt x="17879" y="1318"/>
                    <a:pt x="17820" y="1317"/>
                    <a:pt x="17777" y="1359"/>
                  </a:cubicBezTo>
                  <a:cubicBezTo>
                    <a:pt x="17507" y="1590"/>
                    <a:pt x="17399" y="1913"/>
                    <a:pt x="17345" y="2074"/>
                  </a:cubicBezTo>
                  <a:cubicBezTo>
                    <a:pt x="17313" y="2172"/>
                    <a:pt x="17260" y="2199"/>
                    <a:pt x="17249" y="2199"/>
                  </a:cubicBezTo>
                  <a:cubicBezTo>
                    <a:pt x="17147" y="2255"/>
                    <a:pt x="16898" y="2383"/>
                    <a:pt x="16925" y="2243"/>
                  </a:cubicBezTo>
                  <a:cubicBezTo>
                    <a:pt x="17136" y="1074"/>
                    <a:pt x="17669" y="484"/>
                    <a:pt x="17987" y="99"/>
                  </a:cubicBezTo>
                  <a:cubicBezTo>
                    <a:pt x="18025" y="50"/>
                    <a:pt x="17981" y="-26"/>
                    <a:pt x="17938" y="9"/>
                  </a:cubicBezTo>
                  <a:close/>
                  <a:moveTo>
                    <a:pt x="15065" y="7787"/>
                  </a:moveTo>
                  <a:cubicBezTo>
                    <a:pt x="15550" y="7787"/>
                    <a:pt x="15948" y="8299"/>
                    <a:pt x="15948" y="8936"/>
                  </a:cubicBezTo>
                  <a:cubicBezTo>
                    <a:pt x="15948" y="9573"/>
                    <a:pt x="15555" y="10085"/>
                    <a:pt x="15065" y="10085"/>
                  </a:cubicBezTo>
                  <a:cubicBezTo>
                    <a:pt x="14579" y="10085"/>
                    <a:pt x="14180" y="9573"/>
                    <a:pt x="14180" y="8936"/>
                  </a:cubicBezTo>
                  <a:cubicBezTo>
                    <a:pt x="14180" y="8306"/>
                    <a:pt x="14574" y="7787"/>
                    <a:pt x="15065" y="7787"/>
                  </a:cubicBez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7" name="Ani-2x"/>
            <p:cNvSpPr txBox="1"/>
            <p:nvPr/>
          </p:nvSpPr>
          <p:spPr>
            <a:xfrm>
              <a:off x="2917292" y="1727326"/>
              <a:ext cx="1271017"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Ani-2x</a:t>
              </a:r>
            </a:p>
          </p:txBody>
        </p:sp>
        <p:pic>
          <p:nvPicPr>
            <p:cNvPr id="278" name="Image" descr="Image"/>
            <p:cNvPicPr>
              <a:picLocks noChangeAspect="1"/>
            </p:cNvPicPr>
            <p:nvPr/>
          </p:nvPicPr>
          <p:blipFill>
            <a:blip r:embed="rId7"/>
            <a:stretch>
              <a:fillRect/>
            </a:stretch>
          </p:blipFill>
          <p:spPr>
            <a:xfrm>
              <a:off x="3069497" y="3368912"/>
              <a:ext cx="3053513" cy="1960356"/>
            </a:xfrm>
            <a:prstGeom prst="rect">
              <a:avLst/>
            </a:prstGeom>
            <a:ln w="12700" cap="flat">
              <a:noFill/>
              <a:miter lim="400000"/>
            </a:ln>
            <a:effectLst/>
          </p:spPr>
        </p:pic>
        <p:sp>
          <p:nvSpPr>
            <p:cNvPr id="279" name="Espaloma"/>
            <p:cNvSpPr txBox="1"/>
            <p:nvPr/>
          </p:nvSpPr>
          <p:spPr>
            <a:xfrm>
              <a:off x="653568" y="4068866"/>
              <a:ext cx="191224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Espaloma</a:t>
              </a:r>
            </a:p>
          </p:txBody>
        </p:sp>
        <p:sp>
          <p:nvSpPr>
            <p:cNvPr id="280" name="SchNet"/>
            <p:cNvSpPr txBox="1"/>
            <p:nvPr/>
          </p:nvSpPr>
          <p:spPr>
            <a:xfrm>
              <a:off x="6287591" y="1419987"/>
              <a:ext cx="1441324"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SchNet</a:t>
              </a:r>
            </a:p>
          </p:txBody>
        </p:sp>
        <p:sp>
          <p:nvSpPr>
            <p:cNvPr id="281" name="PhysNet"/>
            <p:cNvSpPr txBox="1"/>
            <p:nvPr/>
          </p:nvSpPr>
          <p:spPr>
            <a:xfrm>
              <a:off x="6287591" y="2120354"/>
              <a:ext cx="1631824"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PhysNet</a:t>
              </a:r>
            </a:p>
          </p:txBody>
        </p:sp>
        <p:sp>
          <p:nvSpPr>
            <p:cNvPr id="282" name="BandNN"/>
            <p:cNvSpPr txBox="1"/>
            <p:nvPr/>
          </p:nvSpPr>
          <p:spPr>
            <a:xfrm>
              <a:off x="6513733" y="3058358"/>
              <a:ext cx="1624585"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BandNN</a:t>
              </a:r>
            </a:p>
          </p:txBody>
        </p:sp>
      </p:grpSp>
      <p:sp>
        <p:nvSpPr>
          <p:cNvPr id="284" name="Coarse-grained force fields…."/>
          <p:cNvSpPr txBox="1"/>
          <p:nvPr/>
        </p:nvSpPr>
        <p:spPr>
          <a:xfrm>
            <a:off x="13496416" y="12003152"/>
            <a:ext cx="7394449" cy="7091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Coarse-grained force fields….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5" animBg="1" advAuto="0"/>
      <p:bldP spid="268" grpId="1" animBg="1" advAuto="0"/>
      <p:bldP spid="274" grpId="2" animBg="1" advAuto="0"/>
      <p:bldP spid="283" grpId="3" animBg="1" advAuto="0"/>
      <p:bldP spid="284" grpId="4"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lide Number"/>
          <p:cNvSpPr txBox="1">
            <a:spLocks noGrp="1"/>
          </p:cNvSpPr>
          <p:nvPr>
            <p:ph type="sldNum" sz="quarter" idx="4294967295"/>
          </p:nvPr>
        </p:nvSpPr>
        <p:spPr>
          <a:xfrm>
            <a:off x="23344875" y="12982012"/>
            <a:ext cx="283770"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
        <p:nvSpPr>
          <p:cNvPr id="287" name="Choosing your thermodynamic ensemble"/>
          <p:cNvSpPr txBox="1"/>
          <p:nvPr/>
        </p:nvSpPr>
        <p:spPr>
          <a:xfrm>
            <a:off x="4779820" y="-45520"/>
            <a:ext cx="15103154"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r>
              <a:t>Choosing your thermodynamic ensemble</a:t>
            </a:r>
          </a:p>
        </p:txBody>
      </p:sp>
      <p:sp>
        <p:nvSpPr>
          <p:cNvPr id="288" name="Simulations replicate a specific thermodynamic ensemble (typically NVT or NPT), or even grand canonical (μVT)"/>
          <p:cNvSpPr txBox="1"/>
          <p:nvPr/>
        </p:nvSpPr>
        <p:spPr>
          <a:xfrm>
            <a:off x="1503799" y="1334366"/>
            <a:ext cx="15816294" cy="157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spcBef>
                <a:spcPts val="5900"/>
              </a:spcBef>
              <a:defRPr sz="4800" b="0">
                <a:latin typeface="+mj-lt"/>
                <a:ea typeface="+mj-ea"/>
                <a:cs typeface="+mj-cs"/>
                <a:sym typeface="Helvetica"/>
              </a:defRPr>
            </a:pPr>
            <a:r>
              <a:t>Simulations replicate a specific </a:t>
            </a:r>
            <a:r>
              <a:rPr i="1"/>
              <a:t>thermodynamic ensemble </a:t>
            </a:r>
            <a:r>
              <a:t>(typically NVT</a:t>
            </a:r>
            <a:r>
              <a:rPr i="1"/>
              <a:t> </a:t>
            </a:r>
            <a:r>
              <a:t>or NPT), or even grand canonical (μVT)</a:t>
            </a:r>
          </a:p>
        </p:txBody>
      </p:sp>
      <p:sp>
        <p:nvSpPr>
          <p:cNvPr id="289" name="You will have different options to include thermostats (scaling atom velocities) and barostats (scaling positions) in your calculations:…"/>
          <p:cNvSpPr txBox="1"/>
          <p:nvPr/>
        </p:nvSpPr>
        <p:spPr>
          <a:xfrm>
            <a:off x="1494643" y="3273052"/>
            <a:ext cx="16751789" cy="6172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800" b="0">
                <a:latin typeface="+mj-lt"/>
                <a:ea typeface="+mj-ea"/>
                <a:cs typeface="+mj-cs"/>
                <a:sym typeface="Helvetica"/>
              </a:defRPr>
            </a:pPr>
            <a:r>
              <a:t>You will have different options to include </a:t>
            </a:r>
            <a:r>
              <a:rPr i="1"/>
              <a:t>thermostats</a:t>
            </a:r>
            <a:r>
              <a:t> (scaling atom velocities) and </a:t>
            </a:r>
            <a:r>
              <a:rPr i="1"/>
              <a:t>barostats</a:t>
            </a:r>
            <a:r>
              <a:t> (scaling positions) in your calculations: </a:t>
            </a:r>
            <a:endParaRPr sz="1200"/>
          </a:p>
          <a:p>
            <a:pPr marL="997527" indent="-997527" algn="l">
              <a:buSzPct val="100000"/>
              <a:buChar char="•"/>
              <a:defRPr sz="4800" b="0">
                <a:latin typeface="+mj-lt"/>
                <a:ea typeface="+mj-ea"/>
                <a:cs typeface="+mj-cs"/>
                <a:sym typeface="Helvetica"/>
              </a:defRPr>
            </a:pPr>
            <a:r>
              <a:t>Nose-Hoover</a:t>
            </a:r>
            <a:endParaRPr sz="1200"/>
          </a:p>
          <a:p>
            <a:pPr marL="997527" indent="-997527" algn="l">
              <a:buSzPct val="100000"/>
              <a:buChar char="•"/>
              <a:defRPr sz="4800" b="0">
                <a:latin typeface="+mj-lt"/>
                <a:ea typeface="+mj-ea"/>
                <a:cs typeface="+mj-cs"/>
                <a:sym typeface="Helvetica"/>
              </a:defRPr>
            </a:pPr>
            <a:r>
              <a:t>Berendsen</a:t>
            </a:r>
            <a:endParaRPr sz="1200"/>
          </a:p>
          <a:p>
            <a:pPr marL="997527" indent="-997527" algn="l">
              <a:buSzPct val="100000"/>
              <a:buChar char="•"/>
              <a:defRPr sz="4800" b="0">
                <a:latin typeface="+mj-lt"/>
                <a:ea typeface="+mj-ea"/>
                <a:cs typeface="+mj-cs"/>
                <a:sym typeface="Helvetica"/>
              </a:defRPr>
            </a:pPr>
            <a:r>
              <a:t>Parrinello-Rahman</a:t>
            </a:r>
            <a:endParaRPr sz="1200"/>
          </a:p>
          <a:p>
            <a:pPr marL="997527" indent="-997527" algn="l">
              <a:buSzPct val="100000"/>
              <a:buChar char="•"/>
              <a:defRPr sz="4800" b="0">
                <a:latin typeface="+mj-lt"/>
                <a:ea typeface="+mj-ea"/>
                <a:cs typeface="+mj-cs"/>
                <a:sym typeface="Helvetica"/>
              </a:defRPr>
            </a:pPr>
            <a:r>
              <a:t>Langevin piston</a:t>
            </a:r>
          </a:p>
          <a:p>
            <a:pPr marL="997527" indent="-997527" algn="l">
              <a:buSzPct val="100000"/>
              <a:buChar char="•"/>
              <a:defRPr sz="4800" b="0">
                <a:latin typeface="+mj-lt"/>
                <a:ea typeface="+mj-ea"/>
                <a:cs typeface="+mj-cs"/>
                <a:sym typeface="Helvetica"/>
              </a:defRPr>
            </a:pPr>
            <a:r>
              <a:t>…</a:t>
            </a:r>
            <a:endParaRPr sz="1200"/>
          </a:p>
        </p:txBody>
      </p:sp>
      <p:grpSp>
        <p:nvGrpSpPr>
          <p:cNvPr id="305" name="Group"/>
          <p:cNvGrpSpPr/>
          <p:nvPr/>
        </p:nvGrpSpPr>
        <p:grpSpPr>
          <a:xfrm>
            <a:off x="3611939" y="9441961"/>
            <a:ext cx="15009890" cy="2917339"/>
            <a:chOff x="0" y="0"/>
            <a:chExt cx="15009888" cy="2917337"/>
          </a:xfrm>
        </p:grpSpPr>
        <p:grpSp>
          <p:nvGrpSpPr>
            <p:cNvPr id="302" name="Group"/>
            <p:cNvGrpSpPr/>
            <p:nvPr/>
          </p:nvGrpSpPr>
          <p:grpSpPr>
            <a:xfrm>
              <a:off x="-1" y="0"/>
              <a:ext cx="14705758" cy="2908004"/>
              <a:chOff x="0" y="0"/>
              <a:chExt cx="14705756" cy="2908003"/>
            </a:xfrm>
          </p:grpSpPr>
          <p:sp>
            <p:nvSpPr>
              <p:cNvPr id="290" name="NVT/NPT equilibration"/>
              <p:cNvSpPr txBox="1"/>
              <p:nvPr/>
            </p:nvSpPr>
            <p:spPr>
              <a:xfrm>
                <a:off x="3028647" y="595844"/>
                <a:ext cx="2592925" cy="10563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defTabSz="778933">
                  <a:defRPr sz="2400"/>
                </a:lvl1pPr>
              </a:lstStyle>
              <a:p>
                <a:r>
                  <a:t>NVT/NPT equilibration</a:t>
                </a:r>
              </a:p>
            </p:txBody>
          </p:sp>
          <p:sp>
            <p:nvSpPr>
              <p:cNvPr id="291" name="Minimize the positions"/>
              <p:cNvSpPr txBox="1"/>
              <p:nvPr/>
            </p:nvSpPr>
            <p:spPr>
              <a:xfrm>
                <a:off x="8561150" y="598213"/>
                <a:ext cx="3153430" cy="10897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2400"/>
                </a:lvl1pPr>
              </a:lstStyle>
              <a:p>
                <a:r>
                  <a:t>Minimize the positions</a:t>
                </a:r>
              </a:p>
            </p:txBody>
          </p:sp>
          <p:grpSp>
            <p:nvGrpSpPr>
              <p:cNvPr id="294" name="Group"/>
              <p:cNvGrpSpPr/>
              <p:nvPr/>
            </p:nvGrpSpPr>
            <p:grpSpPr>
              <a:xfrm>
                <a:off x="11838953" y="6079"/>
                <a:ext cx="2866804" cy="2895811"/>
                <a:chOff x="0" y="0"/>
                <a:chExt cx="2866803" cy="2895810"/>
              </a:xfrm>
            </p:grpSpPr>
            <p:pic>
              <p:nvPicPr>
                <p:cNvPr id="292" name="Image" descr="Image"/>
                <p:cNvPicPr>
                  <a:picLocks noChangeAspect="1"/>
                </p:cNvPicPr>
                <p:nvPr/>
              </p:nvPicPr>
              <p:blipFill>
                <a:blip r:embed="rId2"/>
                <a:stretch>
                  <a:fillRect/>
                </a:stretch>
              </p:blipFill>
              <p:spPr>
                <a:xfrm>
                  <a:off x="0" y="108902"/>
                  <a:ext cx="2866804" cy="2557011"/>
                </a:xfrm>
                <a:prstGeom prst="rect">
                  <a:avLst/>
                </a:prstGeom>
                <a:ln w="12700" cap="flat">
                  <a:noFill/>
                  <a:miter lim="400000"/>
                </a:ln>
                <a:effectLst/>
              </p:spPr>
            </p:pic>
            <p:sp>
              <p:nvSpPr>
                <p:cNvPr id="293" name="Rectangle"/>
                <p:cNvSpPr/>
                <p:nvPr/>
              </p:nvSpPr>
              <p:spPr>
                <a:xfrm>
                  <a:off x="11498" y="0"/>
                  <a:ext cx="2843806" cy="2895811"/>
                </a:xfrm>
                <a:prstGeom prst="rect">
                  <a:avLst/>
                </a:prstGeom>
                <a:solidFill>
                  <a:srgbClr val="0096FF">
                    <a:alpha val="12272"/>
                  </a:srgbClr>
                </a:solidFill>
                <a:ln w="38100" cap="flat">
                  <a:solidFill>
                    <a:schemeClr val="accent1">
                      <a:hueOff val="114395"/>
                      <a:lumOff val="-24975"/>
                    </a:schemeClr>
                  </a:solidFill>
                  <a:custDash>
                    <a:ds d="200000" sp="200000"/>
                  </a:custDash>
                  <a:miter lim="400000"/>
                </a:ln>
                <a:effectLst/>
              </p:spPr>
              <p:txBody>
                <a:bodyPr wrap="square" lIns="38100" tIns="38100" rIns="38100" bIns="38100" numCol="1" anchor="ctr">
                  <a:noAutofit/>
                </a:bodyPr>
                <a:lstStyle/>
                <a:p>
                  <a:pPr defTabSz="778933">
                    <a:defRPr sz="2800" b="0">
                      <a:solidFill>
                        <a:srgbClr val="FFFFFF"/>
                      </a:solidFill>
                      <a:latin typeface="+mn-lt"/>
                      <a:ea typeface="+mn-ea"/>
                      <a:cs typeface="+mn-cs"/>
                      <a:sym typeface="Helvetica Neue Medium"/>
                    </a:defRPr>
                  </a:pPr>
                  <a:endParaRPr/>
                </a:p>
              </p:txBody>
            </p:sp>
          </p:grpSp>
          <p:sp>
            <p:nvSpPr>
              <p:cNvPr id="295" name="Line"/>
              <p:cNvSpPr/>
              <p:nvPr/>
            </p:nvSpPr>
            <p:spPr>
              <a:xfrm flipH="1" flipV="1">
                <a:off x="9088056" y="1831558"/>
                <a:ext cx="1821034" cy="1"/>
              </a:xfrm>
              <a:prstGeom prst="line">
                <a:avLst/>
              </a:prstGeom>
              <a:noFill/>
              <a:ln w="63500" cap="flat">
                <a:solidFill>
                  <a:srgbClr val="5E5E5E"/>
                </a:solidFill>
                <a:prstDash val="solid"/>
                <a:miter lim="400000"/>
                <a:tailEnd type="triangle" w="med" len="med"/>
              </a:ln>
              <a:effectLst/>
            </p:spPr>
            <p:txBody>
              <a:bodyPr wrap="square" lIns="38100" tIns="38100" rIns="38100" bIns="38100" numCol="1" anchor="ctr">
                <a:noAutofit/>
              </a:bodyPr>
              <a:lstStyle/>
              <a:p>
                <a:pPr defTabSz="778933">
                  <a:defRPr sz="3200"/>
                </a:pPr>
                <a:endParaRPr/>
              </a:p>
            </p:txBody>
          </p:sp>
          <p:sp>
            <p:nvSpPr>
              <p:cNvPr id="296" name="Line"/>
              <p:cNvSpPr/>
              <p:nvPr/>
            </p:nvSpPr>
            <p:spPr>
              <a:xfrm flipH="1" flipV="1">
                <a:off x="2971806" y="1831558"/>
                <a:ext cx="2371494" cy="1"/>
              </a:xfrm>
              <a:prstGeom prst="line">
                <a:avLst/>
              </a:prstGeom>
              <a:noFill/>
              <a:ln w="63500" cap="flat">
                <a:solidFill>
                  <a:srgbClr val="5E5E5E"/>
                </a:solidFill>
                <a:prstDash val="solid"/>
                <a:miter lim="400000"/>
                <a:tailEnd type="triangle" w="med" len="med"/>
              </a:ln>
              <a:effectLst/>
            </p:spPr>
            <p:txBody>
              <a:bodyPr wrap="square" lIns="38100" tIns="38100" rIns="38100" bIns="38100" numCol="1" anchor="ctr">
                <a:noAutofit/>
              </a:bodyPr>
              <a:lstStyle/>
              <a:p>
                <a:pPr defTabSz="778933">
                  <a:defRPr sz="3200"/>
                </a:pPr>
                <a:endParaRPr/>
              </a:p>
            </p:txBody>
          </p:sp>
          <p:pic>
            <p:nvPicPr>
              <p:cNvPr id="297" name="Image" descr="Image"/>
              <p:cNvPicPr>
                <a:picLocks noChangeAspect="1"/>
              </p:cNvPicPr>
              <p:nvPr/>
            </p:nvPicPr>
            <p:blipFill>
              <a:blip r:embed="rId2"/>
              <a:stretch>
                <a:fillRect/>
              </a:stretch>
            </p:blipFill>
            <p:spPr>
              <a:xfrm>
                <a:off x="5943612" y="373839"/>
                <a:ext cx="2371494" cy="2115227"/>
              </a:xfrm>
              <a:prstGeom prst="rect">
                <a:avLst/>
              </a:prstGeom>
              <a:ln w="12700" cap="flat">
                <a:noFill/>
                <a:miter lim="400000"/>
              </a:ln>
              <a:effectLst/>
            </p:spPr>
          </p:pic>
          <p:sp>
            <p:nvSpPr>
              <p:cNvPr id="298" name="Rectangle"/>
              <p:cNvSpPr/>
              <p:nvPr/>
            </p:nvSpPr>
            <p:spPr>
              <a:xfrm>
                <a:off x="5692486" y="0"/>
                <a:ext cx="2812338" cy="2908004"/>
              </a:xfrm>
              <a:prstGeom prst="rect">
                <a:avLst/>
              </a:prstGeom>
              <a:solidFill>
                <a:srgbClr val="0096FF">
                  <a:alpha val="12272"/>
                </a:srgbClr>
              </a:solidFill>
              <a:ln w="38100" cap="flat">
                <a:solidFill>
                  <a:schemeClr val="accent1">
                    <a:hueOff val="114395"/>
                    <a:lumOff val="-24975"/>
                  </a:schemeClr>
                </a:solidFill>
                <a:custDash>
                  <a:ds d="200000" sp="200000"/>
                </a:custDash>
                <a:miter lim="400000"/>
              </a:ln>
              <a:effectLst/>
            </p:spPr>
            <p:txBody>
              <a:bodyPr wrap="square" lIns="38100" tIns="38100" rIns="38100" bIns="38100" numCol="1" anchor="ctr">
                <a:noAutofit/>
              </a:bodyPr>
              <a:lstStyle/>
              <a:p>
                <a:pPr defTabSz="778933">
                  <a:defRPr sz="2800" b="0">
                    <a:solidFill>
                      <a:srgbClr val="FFFFFF"/>
                    </a:solidFill>
                    <a:latin typeface="+mn-lt"/>
                    <a:ea typeface="+mn-ea"/>
                    <a:cs typeface="+mn-cs"/>
                    <a:sym typeface="Helvetica Neue Medium"/>
                  </a:defRPr>
                </a:pPr>
                <a:endParaRPr/>
              </a:p>
            </p:txBody>
          </p:sp>
          <p:pic>
            <p:nvPicPr>
              <p:cNvPr id="299" name="Image" descr="Image"/>
              <p:cNvPicPr>
                <a:picLocks noChangeAspect="1"/>
              </p:cNvPicPr>
              <p:nvPr/>
            </p:nvPicPr>
            <p:blipFill>
              <a:blip r:embed="rId2"/>
              <a:stretch>
                <a:fillRect/>
              </a:stretch>
            </p:blipFill>
            <p:spPr>
              <a:xfrm>
                <a:off x="0" y="191827"/>
                <a:ext cx="2371494" cy="2115226"/>
              </a:xfrm>
              <a:prstGeom prst="rect">
                <a:avLst/>
              </a:prstGeom>
              <a:ln w="12700" cap="flat">
                <a:noFill/>
                <a:miter lim="400000"/>
              </a:ln>
              <a:effectLst/>
            </p:spPr>
          </p:pic>
          <p:sp>
            <p:nvSpPr>
              <p:cNvPr id="300" name="Rectangle"/>
              <p:cNvSpPr/>
              <p:nvPr/>
            </p:nvSpPr>
            <p:spPr>
              <a:xfrm>
                <a:off x="18346" y="18071"/>
                <a:ext cx="2542866" cy="2849288"/>
              </a:xfrm>
              <a:prstGeom prst="rect">
                <a:avLst/>
              </a:prstGeom>
              <a:solidFill>
                <a:srgbClr val="0096FF">
                  <a:alpha val="12272"/>
                </a:srgbClr>
              </a:solidFill>
              <a:ln w="38100" cap="flat">
                <a:solidFill>
                  <a:schemeClr val="accent1">
                    <a:hueOff val="114395"/>
                    <a:lumOff val="-24975"/>
                  </a:schemeClr>
                </a:solidFill>
                <a:custDash>
                  <a:ds d="200000" sp="200000"/>
                </a:custDash>
                <a:miter lim="400000"/>
              </a:ln>
              <a:effectLst/>
            </p:spPr>
            <p:txBody>
              <a:bodyPr wrap="square" lIns="38100" tIns="38100" rIns="38100" bIns="38100" numCol="1" anchor="ctr">
                <a:noAutofit/>
              </a:bodyPr>
              <a:lstStyle/>
              <a:p>
                <a:pPr defTabSz="778933">
                  <a:defRPr sz="2800" b="0">
                    <a:solidFill>
                      <a:srgbClr val="FFFFFF"/>
                    </a:solidFill>
                    <a:latin typeface="+mn-lt"/>
                    <a:ea typeface="+mn-ea"/>
                    <a:cs typeface="+mn-cs"/>
                    <a:sym typeface="Helvetica Neue Medium"/>
                  </a:defRPr>
                </a:pPr>
                <a:endParaRPr/>
              </a:p>
            </p:txBody>
          </p:sp>
          <p:sp>
            <p:nvSpPr>
              <p:cNvPr id="301" name="Equilibrated system"/>
              <p:cNvSpPr txBox="1"/>
              <p:nvPr/>
            </p:nvSpPr>
            <p:spPr>
              <a:xfrm>
                <a:off x="63047" y="2191924"/>
                <a:ext cx="2453465" cy="6935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defTabSz="778933">
                  <a:defRPr sz="1500"/>
                </a:lvl1pPr>
              </a:lstStyle>
              <a:p>
                <a:r>
                  <a:t>Equilibrated system</a:t>
                </a:r>
              </a:p>
            </p:txBody>
          </p:sp>
        </p:grpSp>
        <p:sp>
          <p:nvSpPr>
            <p:cNvPr id="303" name="Solvated protein  +  forcefield"/>
            <p:cNvSpPr txBox="1"/>
            <p:nvPr/>
          </p:nvSpPr>
          <p:spPr>
            <a:xfrm>
              <a:off x="11770358" y="2165435"/>
              <a:ext cx="3239531" cy="6935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defTabSz="778933">
                <a:defRPr sz="1500"/>
              </a:lvl1pPr>
            </a:lstStyle>
            <a:p>
              <a:r>
                <a:t>Solvated protein  +  forcefield</a:t>
              </a:r>
            </a:p>
          </p:txBody>
        </p:sp>
        <p:sp>
          <p:nvSpPr>
            <p:cNvPr id="304" name="minimized protein"/>
            <p:cNvSpPr txBox="1"/>
            <p:nvPr/>
          </p:nvSpPr>
          <p:spPr>
            <a:xfrm>
              <a:off x="6006658" y="2524117"/>
              <a:ext cx="2453466" cy="3932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defTabSz="778933">
                <a:defRPr sz="1500"/>
              </a:lvl1pPr>
            </a:lstStyle>
            <a:p>
              <a:r>
                <a:t>minimized protein </a:t>
              </a:r>
            </a:p>
          </p:txBody>
        </p:sp>
      </p:grpSp>
      <p:pic>
        <p:nvPicPr>
          <p:cNvPr id="306" name="Screenshot 2023-07-24 at 09.53.13.png" descr="Screenshot 2023-07-24 at 09.53.13.png"/>
          <p:cNvPicPr>
            <a:picLocks noChangeAspect="1"/>
          </p:cNvPicPr>
          <p:nvPr/>
        </p:nvPicPr>
        <p:blipFill>
          <a:blip r:embed="rId3"/>
          <a:stretch>
            <a:fillRect/>
          </a:stretch>
        </p:blipFill>
        <p:spPr>
          <a:xfrm>
            <a:off x="19074100" y="1307513"/>
            <a:ext cx="4356226" cy="4930456"/>
          </a:xfrm>
          <a:prstGeom prst="rect">
            <a:avLst/>
          </a:prstGeom>
          <a:ln w="12700">
            <a:miter lim="400000"/>
          </a:ln>
        </p:spPr>
      </p:pic>
      <p:sp>
        <p:nvSpPr>
          <p:cNvPr id="307" name="μVT"/>
          <p:cNvSpPr txBox="1"/>
          <p:nvPr/>
        </p:nvSpPr>
        <p:spPr>
          <a:xfrm>
            <a:off x="20271382" y="6210299"/>
            <a:ext cx="1265636"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5900"/>
              </a:spcBef>
              <a:defRPr sz="4800" b="0">
                <a:latin typeface="+mj-lt"/>
                <a:ea typeface="+mj-ea"/>
                <a:cs typeface="+mj-cs"/>
                <a:sym typeface="Helvetica"/>
              </a:defRPr>
            </a:lvl1pPr>
          </a:lstStyle>
          <a:p>
            <a:r>
              <a:t>μVT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1"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lide Number"/>
          <p:cNvSpPr txBox="1">
            <a:spLocks noGrp="1"/>
          </p:cNvSpPr>
          <p:nvPr>
            <p:ph type="sldNum" sz="quarter" idx="4294967295"/>
          </p:nvPr>
        </p:nvSpPr>
        <p:spPr>
          <a:xfrm>
            <a:off x="23344875" y="12982012"/>
            <a:ext cx="283770"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310" name="Periodic boundary conditions and pressure coupling"/>
          <p:cNvSpPr txBox="1"/>
          <p:nvPr/>
        </p:nvSpPr>
        <p:spPr>
          <a:xfrm>
            <a:off x="2566317" y="26694"/>
            <a:ext cx="19251366"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r>
              <a:t>Periodic boundary conditions and pressure coupling</a:t>
            </a:r>
          </a:p>
        </p:txBody>
      </p:sp>
      <p:pic>
        <p:nvPicPr>
          <p:cNvPr id="311" name="Image" descr="Image"/>
          <p:cNvPicPr>
            <a:picLocks noChangeAspect="1"/>
          </p:cNvPicPr>
          <p:nvPr/>
        </p:nvPicPr>
        <p:blipFill>
          <a:blip r:embed="rId2"/>
          <a:stretch>
            <a:fillRect/>
          </a:stretch>
        </p:blipFill>
        <p:spPr>
          <a:xfrm>
            <a:off x="1743692" y="2895744"/>
            <a:ext cx="8831586" cy="6891467"/>
          </a:xfrm>
          <a:prstGeom prst="rect">
            <a:avLst/>
          </a:prstGeom>
          <a:ln w="12700">
            <a:miter lim="400000"/>
          </a:ln>
        </p:spPr>
      </p:pic>
      <p:sp>
        <p:nvSpPr>
          <p:cNvPr id="312" name="Typically you chose periodic boundary conditions in x-y-z."/>
          <p:cNvSpPr txBox="1"/>
          <p:nvPr/>
        </p:nvSpPr>
        <p:spPr>
          <a:xfrm>
            <a:off x="1309048" y="10083800"/>
            <a:ext cx="8931243"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000" b="0">
                <a:latin typeface="Helvetica Light"/>
                <a:ea typeface="Helvetica Light"/>
                <a:cs typeface="Helvetica Light"/>
                <a:sym typeface="Helvetica Light"/>
              </a:defRPr>
            </a:lvl1pPr>
          </a:lstStyle>
          <a:p>
            <a:r>
              <a:t>Typically you chose periodic boundary conditions in x-y-z.</a:t>
            </a:r>
          </a:p>
        </p:txBody>
      </p:sp>
      <p:grpSp>
        <p:nvGrpSpPr>
          <p:cNvPr id="315" name="Group"/>
          <p:cNvGrpSpPr/>
          <p:nvPr/>
        </p:nvGrpSpPr>
        <p:grpSpPr>
          <a:xfrm>
            <a:off x="12651882" y="2304540"/>
            <a:ext cx="9688649" cy="9404861"/>
            <a:chOff x="0" y="0"/>
            <a:chExt cx="9688647" cy="9404859"/>
          </a:xfrm>
        </p:grpSpPr>
        <p:pic>
          <p:nvPicPr>
            <p:cNvPr id="313" name="Image" descr="Image"/>
            <p:cNvPicPr>
              <a:picLocks noChangeAspect="1"/>
            </p:cNvPicPr>
            <p:nvPr/>
          </p:nvPicPr>
          <p:blipFill>
            <a:blip r:embed="rId3"/>
            <a:stretch>
              <a:fillRect/>
            </a:stretch>
          </p:blipFill>
          <p:spPr>
            <a:xfrm>
              <a:off x="0" y="0"/>
              <a:ext cx="9688648" cy="8073874"/>
            </a:xfrm>
            <a:prstGeom prst="rect">
              <a:avLst/>
            </a:prstGeom>
            <a:ln w="12700" cap="flat">
              <a:noFill/>
              <a:miter lim="400000"/>
            </a:ln>
            <a:effectLst/>
          </p:spPr>
        </p:pic>
        <p:sp>
          <p:nvSpPr>
            <p:cNvPr id="314" name="If you want to simulate membrane systems you want to chose semi-isotropic pressure coupling!"/>
            <p:cNvSpPr txBox="1"/>
            <p:nvPr/>
          </p:nvSpPr>
          <p:spPr>
            <a:xfrm>
              <a:off x="378703" y="7474459"/>
              <a:ext cx="8931242" cy="1930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4000" b="0">
                  <a:latin typeface="Helvetica Light"/>
                  <a:ea typeface="Helvetica Light"/>
                  <a:cs typeface="Helvetica Light"/>
                  <a:sym typeface="Helvetica Light"/>
                </a:defRPr>
              </a:lvl1pPr>
            </a:lstStyle>
            <a:p>
              <a:r>
                <a:t>If you want to simulate membrane systems you want to chose semi-isotropic pressure coupling!</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1" animBg="1" advAuto="0"/>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696</Words>
  <Application>Microsoft Office PowerPoint</Application>
  <PresentationFormat>Custom</PresentationFormat>
  <Paragraphs>126</Paragraphs>
  <Slides>14</Slides>
  <Notes>0</Notes>
  <HiddenSlides>3</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Calibri</vt:lpstr>
      <vt:lpstr>Franklin Gothic Book</vt:lpstr>
      <vt:lpstr>Helvetica</vt:lpstr>
      <vt:lpstr>Helvetica Light</vt:lpstr>
      <vt:lpstr>Helvetica Neue</vt:lpstr>
      <vt:lpstr>Helvetica Neue Light</vt:lpstr>
      <vt:lpstr>Helvetica Neue Medium</vt:lpstr>
      <vt:lpstr>Times Roman</vt:lpstr>
      <vt:lpstr>White</vt:lpstr>
      <vt:lpstr>PowerPoint Presentation</vt:lpstr>
      <vt:lpstr>You will not run any MD simulation today, but you will learn how to set one up and how to analyse it</vt:lpstr>
      <vt:lpstr>PowerPoint Presentation</vt:lpstr>
      <vt:lpstr>PowerPoint Presentation</vt:lpstr>
      <vt:lpstr>A typical workflow for molecular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DEGIACOMI, MATTEO T.</cp:lastModifiedBy>
  <cp:revision>5</cp:revision>
  <dcterms:modified xsi:type="dcterms:W3CDTF">2024-07-21T10:04:44Z</dcterms:modified>
</cp:coreProperties>
</file>